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59" r:id="rId4"/>
    <p:sldId id="269" r:id="rId5"/>
    <p:sldId id="267" r:id="rId6"/>
    <p:sldId id="272" r:id="rId7"/>
    <p:sldId id="273" r:id="rId8"/>
    <p:sldId id="274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9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F6A1B-B3A6-44DB-9748-5D7CBADE76E2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646A8-5DDA-4735-AE9F-68A852ADB2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73797-05ED-436D-9FF0-1DF314114341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5A00A-C2DF-42C8-A1E3-7841238B5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6C0000"/>
                </a:solidFill>
                <a:latin typeface="Times New Roman" pitchFamily="18" charset="0"/>
              </a:rPr>
              <a:t>Территория творчества </a:t>
            </a:r>
            <a:endParaRPr lang="ru-RU" sz="4800" b="1" dirty="0">
              <a:solidFill>
                <a:srgbClr val="6C0000"/>
              </a:solidFill>
              <a:latin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160840" cy="1752600"/>
          </a:xfrm>
        </p:spPr>
        <p:txBody>
          <a:bodyPr>
            <a:normAutofit/>
          </a:bodyPr>
          <a:lstStyle/>
          <a:p>
            <a:pPr algn="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Жданова Т.В., заместитель директора по учебной работе, </a:t>
            </a:r>
          </a:p>
          <a:p>
            <a:pPr algn="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Бычкова Е.А., учитель географии </a:t>
            </a:r>
          </a:p>
          <a:p>
            <a:pPr algn="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ГБОУ СОШ №2 «ОЦ» с. Большая Глушица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2"/>
          <p:cNvSpPr/>
          <p:nvPr/>
        </p:nvSpPr>
        <p:spPr>
          <a:xfrm>
            <a:off x="4130280" y="1469760"/>
            <a:ext cx="4774680" cy="503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 algn="ctr">
              <a:lnSpc>
                <a:spcPct val="115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" sz="1800" b="1" i="1" strike="noStrike" spc="-1" dirty="0">
                <a:solidFill>
                  <a:srgbClr val="CC0000"/>
                </a:solidFill>
                <a:latin typeface="Georgia"/>
                <a:ea typeface="Georgia"/>
              </a:rPr>
              <a:t>  Период реализации 2021-2024 год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5580112" y="1628800"/>
            <a:ext cx="299844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3852000" y="2210880"/>
            <a:ext cx="5052960" cy="4229280"/>
          </a:xfrm>
          <a:prstGeom prst="flowChartMagneticDisk">
            <a:avLst/>
          </a:prstGeom>
          <a:noFill/>
          <a:ln w="28440">
            <a:solidFill>
              <a:srgbClr val="0000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700" b="0" strike="noStrike" spc="-1" dirty="0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4499992" y="2492896"/>
            <a:ext cx="392868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b="1" i="1" spc="-1" dirty="0" smtClean="0">
                <a:solidFill>
                  <a:srgbClr val="CC0000"/>
                </a:solidFill>
                <a:latin typeface="Georgia"/>
                <a:ea typeface="Georgia"/>
              </a:rPr>
              <a:t>Проект предполагает изменения в компонентах  школьной среды:</a:t>
            </a:r>
            <a:endParaRPr lang="ru-RU" b="1" i="1" spc="-1" dirty="0">
              <a:solidFill>
                <a:srgbClr val="CC0000"/>
              </a:solidFill>
              <a:latin typeface="Georgia"/>
              <a:ea typeface="Georgia"/>
            </a:endParaRPr>
          </a:p>
        </p:txBody>
      </p:sp>
      <p:pic>
        <p:nvPicPr>
          <p:cNvPr id="181" name="Google Shape;58;p13"/>
          <p:cNvPicPr/>
          <p:nvPr/>
        </p:nvPicPr>
        <p:blipFill>
          <a:blip r:embed="rId2" cstate="print"/>
          <a:srcRect r="20543"/>
          <a:stretch/>
        </p:blipFill>
        <p:spPr>
          <a:xfrm rot="25800">
            <a:off x="334518" y="3729668"/>
            <a:ext cx="3378240" cy="2941440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139952" y="3861048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- </a:t>
            </a: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организационно-технологическом</a:t>
            </a:r>
            <a:endParaRPr lang="ru-RU" sz="1600" b="1" spc="-1" dirty="0" smtClean="0">
              <a:solidFill>
                <a:srgbClr val="0000CC"/>
              </a:solidFill>
              <a:latin typeface="Georgia"/>
              <a:ea typeface="Georgia"/>
            </a:endParaRPr>
          </a:p>
          <a:p>
            <a:pPr lvl="0"/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-</a:t>
            </a: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социальном</a:t>
            </a:r>
            <a:endParaRPr lang="ru-RU" sz="1600" b="1" spc="-1" dirty="0" smtClean="0">
              <a:solidFill>
                <a:srgbClr val="0000CC"/>
              </a:solidFill>
              <a:latin typeface="Georgia"/>
              <a:ea typeface="Georgia"/>
            </a:endParaRPr>
          </a:p>
          <a:p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- школьной пространственной </a:t>
            </a: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среде</a:t>
            </a:r>
            <a:endParaRPr lang="ru-RU" sz="1600" b="1" spc="-1" dirty="0" smtClean="0">
              <a:solidFill>
                <a:srgbClr val="0000CC"/>
              </a:solidFill>
              <a:latin typeface="Georgia"/>
              <a:ea typeface="Georgia"/>
            </a:endParaRPr>
          </a:p>
          <a:p>
            <a:pPr lvl="0">
              <a:buFontTx/>
              <a:buChar char="-"/>
            </a:pP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кадровом обеспечении</a:t>
            </a:r>
          </a:p>
          <a:p>
            <a:pPr lvl="0">
              <a:buFontTx/>
              <a:buChar char="-"/>
            </a:pP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 управленческом сопровождении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4847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Школьный проект: «Развитие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личностного потенциала всех участников образовательных отношений в условиях </a:t>
            </a:r>
            <a:r>
              <a:rPr lang="ru-RU" b="1" spc="-1" dirty="0" err="1" smtClean="0">
                <a:solidFill>
                  <a:srgbClr val="0000CC"/>
                </a:solidFill>
                <a:latin typeface="Georgia"/>
                <a:ea typeface="Georgia"/>
              </a:rPr>
              <a:t>полипозиционной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 модели  наставничества»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5904656" cy="2304255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800" b="1" i="1" spc="-1" dirty="0" smtClean="0">
                <a:solidFill>
                  <a:srgbClr val="CC0000"/>
                </a:solidFill>
                <a:latin typeface="Georgia"/>
                <a:ea typeface="Georgia"/>
              </a:rPr>
              <a:t>Одна из задач проекта: </a:t>
            </a:r>
            <a:r>
              <a:rPr lang="ru-RU" sz="2000" b="1" i="1" spc="-1" dirty="0" smtClean="0">
                <a:solidFill>
                  <a:srgbClr val="0000CC"/>
                </a:solidFill>
                <a:latin typeface="Georgia"/>
                <a:ea typeface="Georgia"/>
              </a:rPr>
              <a:t>ИЗМЕНЕНИЯ В ПРОСТРАНСТВЕННО-ПРЕДМЕТНОМ КОМПОНЕНТЕ СРЕДЫ </a:t>
            </a:r>
            <a:r>
              <a:rPr lang="ru-RU" sz="1800" b="1" spc="-1" dirty="0" smtClean="0">
                <a:solidFill>
                  <a:srgbClr val="0000CC"/>
                </a:solidFill>
                <a:latin typeface="Georgia"/>
                <a:ea typeface="Georgia"/>
              </a:rPr>
              <a:t>через изменение школьной пространственной среды и </a:t>
            </a:r>
            <a:r>
              <a:rPr lang="ru-RU" sz="18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обогащение </a:t>
            </a:r>
            <a:r>
              <a:rPr lang="ru-RU" sz="18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ее функциональными возможностями</a:t>
            </a:r>
          </a:p>
          <a:p>
            <a:pPr>
              <a:buNone/>
            </a:pPr>
            <a:r>
              <a:rPr lang="ru" b="1" spc="-1" dirty="0" smtClean="0">
                <a:solidFill>
                  <a:srgbClr val="C00000"/>
                </a:solidFill>
                <a:latin typeface="Georgia"/>
                <a:ea typeface="Georgia"/>
              </a:rPr>
              <a:t>                                               </a:t>
            </a:r>
            <a:endParaRPr lang="ru-RU" sz="1600" spc="-1" dirty="0" smtClean="0">
              <a:latin typeface="Arial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CustomShape 2"/>
          <p:cNvSpPr/>
          <p:nvPr/>
        </p:nvSpPr>
        <p:spPr>
          <a:xfrm>
            <a:off x="539552" y="3140968"/>
            <a:ext cx="4032448" cy="2448272"/>
          </a:xfrm>
          <a:prstGeom prst="flowChartOnlineStorage">
            <a:avLst/>
          </a:prstGeom>
          <a:noFill/>
          <a:ln w="114480">
            <a:solidFill>
              <a:srgbClr val="674EA7"/>
            </a:solidFill>
            <a:prstDash val="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" b="1" strike="noStrike" spc="-1" dirty="0" smtClean="0">
              <a:solidFill>
                <a:srgbClr val="A64D79"/>
              </a:solidFill>
              <a:latin typeface="Comic Sans MS"/>
              <a:ea typeface="Comic Sans M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b="1" strike="noStrike" spc="-1" dirty="0" smtClean="0">
                <a:solidFill>
                  <a:srgbClr val="A64D79"/>
                </a:solidFill>
                <a:latin typeface="Comic Sans MS"/>
                <a:ea typeface="Comic Sans MS"/>
              </a:rPr>
              <a:t>Индивидуальный проект </a:t>
            </a:r>
            <a:r>
              <a:rPr lang="ru" b="1" u="sng" strike="noStrike" spc="-1" dirty="0">
                <a:solidFill>
                  <a:srgbClr val="A64D79"/>
                </a:solidFill>
                <a:latin typeface="Comic Sans MS"/>
                <a:ea typeface="Comic Sans MS"/>
              </a:rPr>
              <a:t>“Территория творчества</a:t>
            </a:r>
            <a:r>
              <a:rPr lang="ru" b="1" u="sng" strike="noStrike" spc="-1" dirty="0" smtClean="0">
                <a:solidFill>
                  <a:srgbClr val="A64D79"/>
                </a:solidFill>
                <a:latin typeface="Comic Sans MS"/>
                <a:ea typeface="Comic Sans MS"/>
              </a:rPr>
              <a:t>”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b="1" strike="noStrike" spc="-1" dirty="0" smtClean="0">
                <a:solidFill>
                  <a:srgbClr val="A64D79"/>
                </a:solidFill>
                <a:latin typeface="Comic Sans MS"/>
                <a:ea typeface="Comic Sans MS"/>
              </a:rPr>
              <a:t>Автор: </a:t>
            </a:r>
            <a:r>
              <a:rPr lang="ru" b="1" spc="-1" dirty="0" smtClean="0">
                <a:solidFill>
                  <a:srgbClr val="A64D79"/>
                </a:solidFill>
                <a:latin typeface="Comic Sans MS"/>
                <a:ea typeface="Comic Sans MS"/>
              </a:rPr>
              <a:t>Лавриненко Дарья, учащаяся ГБОУ СОШ №2 «ОЦ» с. </a:t>
            </a:r>
            <a:r>
              <a:rPr lang="ru" b="1" spc="-1" dirty="0" smtClean="0">
                <a:solidFill>
                  <a:srgbClr val="A64D79"/>
                </a:solidFill>
                <a:latin typeface="Comic Sans MS"/>
                <a:ea typeface="Comic Sans MS"/>
              </a:rPr>
              <a:t>Большая Глушица</a:t>
            </a:r>
            <a:endParaRPr lang="ru-RU" b="1" spc="-1" dirty="0">
              <a:solidFill>
                <a:srgbClr val="A64D79"/>
              </a:solidFill>
              <a:latin typeface="Comic Sans MS"/>
              <a:ea typeface="Comic Sans M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700" b="0" strike="noStrike" spc="-1" dirty="0">
              <a:latin typeface="Arial"/>
            </a:endParaRPr>
          </a:p>
        </p:txBody>
      </p:sp>
      <p:pic>
        <p:nvPicPr>
          <p:cNvPr id="6" name="Google Shape;112;p19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076056" y="3284984"/>
            <a:ext cx="3801082" cy="339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4;p55"/>
          <p:cNvPicPr/>
          <p:nvPr/>
        </p:nvPicPr>
        <p:blipFill>
          <a:blip r:embed="rId3" cstate="print"/>
          <a:stretch/>
        </p:blipFill>
        <p:spPr>
          <a:xfrm rot="20362200">
            <a:off x="6455155" y="1501885"/>
            <a:ext cx="2459371" cy="1750208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5589240"/>
            <a:ext cx="568863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" dirty="0" smtClean="0">
                <a:solidFill>
                  <a:srgbClr val="0000CC"/>
                </a:solidFill>
                <a:latin typeface="Georgia"/>
                <a:ea typeface="Georgia"/>
              </a:rPr>
              <a:t>Суть проекта </a:t>
            </a:r>
            <a:r>
              <a:rPr lang="ru-RU" sz="1200" b="1" spc="-1" dirty="0" smtClean="0">
                <a:solidFill>
                  <a:srgbClr val="0000CC"/>
                </a:solidFill>
                <a:latin typeface="Georgia"/>
                <a:ea typeface="Georgia"/>
              </a:rPr>
              <a:t>-  </a:t>
            </a:r>
            <a:r>
              <a:rPr lang="ru-RU" sz="1200" b="1" spc="-1" dirty="0" err="1" smtClean="0">
                <a:solidFill>
                  <a:srgbClr val="0000CC"/>
                </a:solidFill>
                <a:latin typeface="Georgia"/>
                <a:ea typeface="Georgia"/>
              </a:rPr>
              <a:t>редизайн</a:t>
            </a:r>
            <a:r>
              <a:rPr lang="ru-RU" sz="1200" b="1" spc="-1" dirty="0" smtClean="0">
                <a:solidFill>
                  <a:srgbClr val="0000CC"/>
                </a:solidFill>
                <a:latin typeface="Georgia"/>
                <a:ea typeface="Georgia"/>
              </a:rPr>
              <a:t> образовательного пространства,  направленный на новое наполнение</a:t>
            </a:r>
          </a:p>
          <a:p>
            <a:r>
              <a:rPr lang="ru-RU" sz="1200" b="1" spc="-1" dirty="0" smtClean="0">
                <a:solidFill>
                  <a:srgbClr val="0000CC"/>
                </a:solidFill>
                <a:latin typeface="Georgia"/>
                <a:ea typeface="Georgia"/>
              </a:rPr>
              <a:t> рекреации второго этажа школы,  зонирование пространства, </a:t>
            </a:r>
          </a:p>
          <a:p>
            <a:r>
              <a:rPr lang="ru-RU" sz="12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ориентация его на активное взаимодействие,  самовыражение участников </a:t>
            </a:r>
            <a:r>
              <a:rPr lang="ru-RU" sz="12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образовательных  отношений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67943" y="1268760"/>
            <a:ext cx="50760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spc="-1" dirty="0" smtClean="0">
                <a:solidFill>
                  <a:srgbClr val="CC0000"/>
                </a:solidFill>
                <a:latin typeface="Georgia"/>
                <a:ea typeface="Georgia"/>
              </a:rPr>
              <a:t>Реализация проекта</a:t>
            </a:r>
          </a:p>
          <a:p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 </a:t>
            </a:r>
            <a:r>
              <a:rPr lang="ru-RU" b="1" i="1" spc="-1" dirty="0" smtClean="0">
                <a:solidFill>
                  <a:srgbClr val="0000CC"/>
                </a:solidFill>
                <a:latin typeface="Georgia"/>
                <a:ea typeface="Georgia"/>
              </a:rPr>
              <a:t>«Территория творчества</a:t>
            </a:r>
            <a:r>
              <a:rPr lang="ru-RU" b="1" i="1" spc="-1" dirty="0" smtClean="0">
                <a:solidFill>
                  <a:srgbClr val="0000CC"/>
                </a:solidFill>
                <a:latin typeface="Georgia"/>
                <a:ea typeface="Georgia"/>
              </a:rPr>
              <a:t>»: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зоны общения, меловые поверхности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,  галерея творческих работ и др.</a:t>
            </a:r>
            <a:endParaRPr lang="ru-RU" sz="1600" b="1" spc="-1" dirty="0" smtClean="0">
              <a:solidFill>
                <a:srgbClr val="0000CC"/>
              </a:solidFill>
              <a:latin typeface="Georgia"/>
              <a:ea typeface="Georgi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26642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212976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861048"/>
            <a:ext cx="2410520" cy="241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2"/>
          <p:cNvSpPr/>
          <p:nvPr/>
        </p:nvSpPr>
        <p:spPr>
          <a:xfrm>
            <a:off x="3995936" y="3284984"/>
            <a:ext cx="5148064" cy="32470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marL="457200" indent="-457200" algn="ctr">
              <a:tabLst>
                <a:tab pos="0" algn="l"/>
              </a:tabLst>
            </a:pPr>
            <a:r>
              <a:rPr lang="ru" sz="1900" b="1" spc="-1" dirty="0">
                <a:solidFill>
                  <a:srgbClr val="CC4125"/>
                </a:solidFill>
                <a:latin typeface="Georgia"/>
                <a:ea typeface="Georgia"/>
              </a:rPr>
              <a:t> </a:t>
            </a:r>
            <a:r>
              <a:rPr lang="ru" b="1" i="1" spc="-1" dirty="0" smtClean="0">
                <a:solidFill>
                  <a:srgbClr val="CC0000"/>
                </a:solidFill>
                <a:latin typeface="Georgia"/>
                <a:ea typeface="Georgia"/>
              </a:rPr>
              <a:t>Реализация проекта: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Модульным решением рекреации 2 этажа стал «Кубик», выполненный на заказ в мебельной мастерской с.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Большая Глушица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. </a:t>
            </a:r>
            <a:endParaRPr lang="ru" b="1" spc="-1" dirty="0" smtClean="0">
              <a:solidFill>
                <a:srgbClr val="0000CC"/>
              </a:solidFill>
              <a:latin typeface="Georgia"/>
              <a:ea typeface="Georgia"/>
            </a:endParaRPr>
          </a:p>
          <a:p>
            <a:pPr marL="457200" indent="-457200" algn="ctr">
              <a:lnSpc>
                <a:spcPct val="100000"/>
              </a:lnSpc>
              <a:buFont typeface="Wingdings" pitchFamily="2" charset="2"/>
              <a:buChar char="ü"/>
              <a:tabLst>
                <a:tab pos="0" algn="l"/>
              </a:tabLst>
            </a:pP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М</a:t>
            </a:r>
            <a:r>
              <a:rPr lang="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узейные экспозиции и уроки</a:t>
            </a:r>
          </a:p>
          <a:p>
            <a:pPr marL="457200" indent="-457200" algn="ctr">
              <a:lnSpc>
                <a:spcPct val="100000"/>
              </a:lnSpc>
              <a:buFont typeface="Wingdings" pitchFamily="2" charset="2"/>
              <a:buChar char="ü"/>
              <a:tabLst>
                <a:tab pos="0" algn="l"/>
              </a:tabLst>
            </a:pP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В</a:t>
            </a:r>
            <a:r>
              <a:rPr lang="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ыставки литературы</a:t>
            </a:r>
          </a:p>
          <a:p>
            <a:pPr marL="457200" indent="-457200" algn="ctr">
              <a:lnSpc>
                <a:spcPct val="100000"/>
              </a:lnSpc>
              <a:buFont typeface="Wingdings" pitchFamily="2" charset="2"/>
              <a:buChar char="ü"/>
              <a:tabLst>
                <a:tab pos="0" algn="l"/>
              </a:tabLst>
            </a:pPr>
            <a:r>
              <a:rPr lang="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Тематические выставки</a:t>
            </a:r>
          </a:p>
          <a:p>
            <a:pPr marL="457200" indent="-457200" algn="ctr">
              <a:lnSpc>
                <a:spcPct val="100000"/>
              </a:lnSpc>
              <a:buFont typeface="Wingdings" pitchFamily="2" charset="2"/>
              <a:buChar char="ü"/>
              <a:tabLst>
                <a:tab pos="0" algn="l"/>
              </a:tabLst>
            </a:pP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Д</a:t>
            </a:r>
            <a:r>
              <a:rPr lang="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екорации к школьным </a:t>
            </a:r>
            <a:r>
              <a:rPr lang="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мероприятиям</a:t>
            </a:r>
          </a:p>
          <a:p>
            <a:pPr marL="457200" indent="-457200" algn="ctr">
              <a:lnSpc>
                <a:spcPct val="100000"/>
              </a:lnSpc>
              <a:buFont typeface="Wingdings" pitchFamily="2" charset="2"/>
              <a:buChar char="ü"/>
              <a:tabLst>
                <a:tab pos="0" algn="l"/>
              </a:tabLst>
            </a:pPr>
            <a:r>
              <a:rPr lang="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Центр детских инициатив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456384" cy="2643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https://sun9-81.userapi.com/impf/NkFR_G5eFmtRXTvQi-5pPbRqp9KwpcgfXDvSTw/IDPnax36bBY.jpg?size=2560x1289&amp;quality=95&amp;sign=9d89efd54d33333cbe039dbdbc286a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2866652" cy="192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 descr="https://sun9-81.userapi.com/impf/Xovw3XiN4BBcmvHs9-KsWPFeqUjjA4OarEYhTw/867owIQk9C0.jpg?size=847x730&amp;quality=95&amp;sign=4920222f44c23de43afe00baf16b341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2339752" cy="268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Users\Пользователь\Desktop\ПРОЕКТ БГ СОШ №2\фестиваль лучших практик 2023 межрегион\16986585128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99792" y="4149080"/>
            <a:ext cx="165618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484784"/>
            <a:ext cx="2602417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78;p16"/>
          <p:cNvPicPr/>
          <p:nvPr/>
        </p:nvPicPr>
        <p:blipFill>
          <a:blip r:embed="rId2" cstate="print"/>
          <a:srcRect l="34174" t="6062" b="5840"/>
          <a:stretch/>
        </p:blipFill>
        <p:spPr>
          <a:xfrm>
            <a:off x="0" y="24000"/>
            <a:ext cx="9115920" cy="678912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3618360" y="5136000"/>
            <a:ext cx="1469520" cy="3704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228240">
              <a:lnSpc>
                <a:spcPct val="115000"/>
              </a:lnSpc>
              <a:spcAft>
                <a:spcPts val="1500"/>
              </a:spcAft>
              <a:tabLst>
                <a:tab pos="0" algn="l"/>
              </a:tabLst>
            </a:pPr>
            <a:r>
              <a:rPr lang="ru" sz="1050" b="0" strike="noStrike" spc="-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endParaRPr lang="ru-RU" sz="1050" b="0" strike="noStrike" spc="-1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3094920" y="1632960"/>
            <a:ext cx="1402560" cy="40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228240">
              <a:lnSpc>
                <a:spcPct val="115000"/>
              </a:lnSpc>
              <a:spcAft>
                <a:spcPts val="1500"/>
              </a:spcAft>
              <a:tabLst>
                <a:tab pos="0" algn="l"/>
              </a:tabLst>
            </a:pPr>
            <a:r>
              <a:rPr lang="ru" sz="1250" b="1" strike="noStrike" spc="-1">
                <a:solidFill>
                  <a:srgbClr val="FF0000"/>
                </a:solidFill>
                <a:latin typeface="Georgia"/>
                <a:ea typeface="Georgia"/>
              </a:rPr>
              <a:t>культурная</a:t>
            </a:r>
            <a:endParaRPr lang="ru-RU" sz="1250" b="0" strike="noStrike" spc="-1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6668640" y="1320960"/>
            <a:ext cx="1469520" cy="388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228240" algn="ctr">
              <a:lnSpc>
                <a:spcPct val="115000"/>
              </a:lnSpc>
              <a:spcAft>
                <a:spcPts val="1500"/>
              </a:spcAft>
              <a:tabLst>
                <a:tab pos="0" algn="l"/>
              </a:tabLst>
            </a:pPr>
            <a:r>
              <a:rPr lang="ru" sz="1150" b="1" strike="noStrike" spc="-1">
                <a:solidFill>
                  <a:srgbClr val="0C343D"/>
                </a:solidFill>
                <a:latin typeface="Georgia"/>
                <a:ea typeface="Georgia"/>
              </a:rPr>
              <a:t>творческая </a:t>
            </a:r>
            <a:endParaRPr lang="ru-RU" sz="1150" b="0" strike="noStrike" spc="-1">
              <a:latin typeface="Aria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7659720" y="5863200"/>
            <a:ext cx="1123920" cy="3704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228600">
              <a:lnSpc>
                <a:spcPct val="115000"/>
              </a:lnSpc>
              <a:spcAft>
                <a:spcPts val="1500"/>
              </a:spcAft>
              <a:tabLst>
                <a:tab pos="0" algn="l"/>
              </a:tabLst>
            </a:pPr>
            <a:r>
              <a:rPr lang="ru" sz="1050" b="0" strike="noStrike" spc="-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endParaRPr lang="ru-RU" sz="1050" b="0" strike="noStrike" spc="-1"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5020920" y="2330400"/>
            <a:ext cx="1836720" cy="9544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500"/>
              </a:spcAft>
              <a:tabLst>
                <a:tab pos="0" algn="l"/>
              </a:tabLst>
            </a:pPr>
            <a:r>
              <a:rPr lang="ru" sz="1100" b="1" strike="noStrike" spc="-1">
                <a:solidFill>
                  <a:srgbClr val="333333"/>
                </a:solidFill>
                <a:latin typeface="Georgia"/>
                <a:ea typeface="Georgia"/>
              </a:rPr>
              <a:t> </a:t>
            </a:r>
            <a:r>
              <a:rPr lang="ru" sz="1450" b="1" strike="noStrike" spc="-1">
                <a:solidFill>
                  <a:srgbClr val="333333"/>
                </a:solidFill>
                <a:latin typeface="Georgia"/>
                <a:ea typeface="Georgia"/>
              </a:rPr>
              <a:t> </a:t>
            </a:r>
            <a:r>
              <a:rPr lang="ru" sz="1450" b="1" strike="noStrike" spc="-1">
                <a:solidFill>
                  <a:srgbClr val="0000FF"/>
                </a:solidFill>
                <a:latin typeface="Georgia"/>
                <a:ea typeface="Georgia"/>
              </a:rPr>
              <a:t>Виды социальной активности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3803760" y="5047200"/>
            <a:ext cx="1038960" cy="361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150" b="1" strike="noStrike" spc="-1">
                <a:solidFill>
                  <a:srgbClr val="0B5394"/>
                </a:solidFill>
                <a:latin typeface="Georgia"/>
                <a:ea typeface="Georgia"/>
              </a:rPr>
              <a:t>деловая</a:t>
            </a:r>
            <a:endParaRPr lang="ru-RU" sz="1150" b="0" strike="noStrike" spc="-1">
              <a:latin typeface="Arial"/>
            </a:endParaRPr>
          </a:p>
        </p:txBody>
      </p:sp>
      <p:sp>
        <p:nvSpPr>
          <p:cNvPr id="279" name="CustomShape 7"/>
          <p:cNvSpPr/>
          <p:nvPr/>
        </p:nvSpPr>
        <p:spPr>
          <a:xfrm>
            <a:off x="678960" y="311520"/>
            <a:ext cx="2349000" cy="1751040"/>
          </a:xfrm>
          <a:prstGeom prst="pentagon">
            <a:avLst>
              <a:gd name="hf" fmla="val 105146"/>
              <a:gd name="vf" fmla="val 110557"/>
            </a:avLst>
          </a:prstGeom>
          <a:noFill/>
          <a:ln w="76320">
            <a:solidFill>
              <a:srgbClr val="6AA8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400" b="1" strike="noStrike" spc="-1">
                <a:solidFill>
                  <a:srgbClr val="274E13"/>
                </a:solidFill>
                <a:latin typeface="Georgia"/>
                <a:ea typeface="Georgia"/>
              </a:rPr>
              <a:t>гражданская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1680840" y="2463360"/>
            <a:ext cx="2349000" cy="2256000"/>
          </a:xfrm>
          <a:prstGeom prst="diamond">
            <a:avLst/>
          </a:prstGeom>
          <a:noFill/>
          <a:ln w="76320">
            <a:solidFill>
              <a:srgbClr val="741B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400" b="1" strike="noStrike" spc="-1">
                <a:solidFill>
                  <a:srgbClr val="741B47"/>
                </a:solidFill>
                <a:latin typeface="Georgia"/>
                <a:ea typeface="Georgia"/>
              </a:rPr>
              <a:t>трудовая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81" name="CustomShape 9"/>
          <p:cNvSpPr/>
          <p:nvPr/>
        </p:nvSpPr>
        <p:spPr>
          <a:xfrm>
            <a:off x="144720" y="5047200"/>
            <a:ext cx="3551040" cy="1587840"/>
          </a:xfrm>
          <a:prstGeom prst="flowChartPreparation">
            <a:avLst/>
          </a:prstGeom>
          <a:noFill/>
          <a:ln w="76320">
            <a:solidFill>
              <a:srgbClr val="98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400" b="1" strike="noStrike" spc="-1">
                <a:solidFill>
                  <a:srgbClr val="980000"/>
                </a:solidFill>
                <a:latin typeface="Georgia"/>
                <a:ea typeface="Georgia"/>
              </a:rPr>
              <a:t>коммуникационная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3" name="Picture 6" descr="https://sun9-25.userapi.com/impf/b3SlV5i-VcOUqAjY1zSbbV2QxT0Oty2FM3FJVw/BmqEkFi-dWU.jpg?size=1600x1200&amp;quality=95&amp;sign=8d3a01f2632c201928b763748b9374b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635896" y="2708920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s://sun9-57.userapi.com/impf/whIZK171rjBZmtftWTTAiwVwB1N1ZSKE_5ou8w/zO2kjbYpaic.jpg?size=800x682&amp;quality=96&amp;sign=cf78079b5aa069ab9824010beec6faa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933056"/>
            <a:ext cx="792088" cy="900340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852936"/>
            <a:ext cx="2160240" cy="192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83568" y="18864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 smtClean="0">
                <a:latin typeface="Georgia"/>
                <a:ea typeface="Georgia"/>
              </a:rPr>
              <a:t>Рекреация второго этажа активно используются </a:t>
            </a:r>
            <a:r>
              <a:rPr lang="ru-RU" b="1" spc="-1" dirty="0" err="1" smtClean="0">
                <a:latin typeface="Georgia"/>
                <a:ea typeface="Georgia"/>
              </a:rPr>
              <a:t>тьюторами</a:t>
            </a:r>
            <a:r>
              <a:rPr lang="ru-RU" b="1" spc="-1" dirty="0" smtClean="0">
                <a:latin typeface="Georgia"/>
                <a:ea typeface="Georgia"/>
              </a:rPr>
              <a:t> школы в совместной деятельности при проведении различных акций, </a:t>
            </a:r>
            <a:r>
              <a:rPr lang="ru-RU" b="1" spc="-1" dirty="0" err="1" smtClean="0">
                <a:latin typeface="Georgia"/>
                <a:ea typeface="Georgia"/>
              </a:rPr>
              <a:t>брейн-рингов</a:t>
            </a:r>
            <a:r>
              <a:rPr lang="ru-RU" b="1" spc="-1" dirty="0" smtClean="0">
                <a:latin typeface="Georgia"/>
                <a:ea typeface="Georgia"/>
              </a:rPr>
              <a:t>: «День эрудита», «Спонтанное добро», «Основной закон страны» и многие другие. </a:t>
            </a:r>
            <a:endParaRPr lang="ru-RU" dirty="0"/>
          </a:p>
        </p:txBody>
      </p:sp>
      <p:pic>
        <p:nvPicPr>
          <p:cNvPr id="18" name="Picture 4" descr="https://sun9-25.userapi.com/impf/gW46MNmKh-qEmOK0oTd3nQIyBm5eYwpgnh726w/YS-TBAOSFJw.jpg?size=1648x857&amp;quality=96&amp;sign=100ab812f067616069e21d37d252116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301208"/>
            <a:ext cx="1869351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700808"/>
            <a:ext cx="243152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https://sun9-87.userapi.com/impf/vN0oqphgOsy8x8bootnPOr1hZx8T_vUZT2StEA/aKw_ipwllIM.jpg?size=1519x679&amp;quality=96&amp;sign=43cb0a310b72189baa9dc07ee72f9211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861048"/>
            <a:ext cx="289962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Территория творчества школы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–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 база проведения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школьных коллективно-творческих дел.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124744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В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КТД задействована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вся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школа, где каждый ощущает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свою принадлежность к единому целому.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Организованы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и проведены по этой технологии «Парад профессий», «Фестиваль дружбы народов», «Взвейтесь кострами» др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.</a:t>
            </a:r>
            <a:endParaRPr lang="ru-RU" b="1" spc="-1" dirty="0" smtClean="0">
              <a:solidFill>
                <a:srgbClr val="0000CC"/>
              </a:solidFill>
              <a:latin typeface="Georgia"/>
              <a:ea typeface="Georgi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445224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В школе </a:t>
            </a:r>
            <a:r>
              <a:rPr lang="ru-RU" b="1" spc="-1" dirty="0" smtClean="0">
                <a:solidFill>
                  <a:srgbClr val="0000CC"/>
                </a:solidFill>
                <a:latin typeface="Georgia"/>
                <a:ea typeface="Georgia"/>
              </a:rPr>
              <a:t>стало гораздо больше мероприятий, направленных не на соревновательные достижения, а на раскрытие творческих способностей, повышения продуктивной, культурной, коммуникативной, творческой  активности учащихся</a:t>
            </a:r>
            <a:endParaRPr lang="ru-RU" dirty="0"/>
          </a:p>
        </p:txBody>
      </p:sp>
      <p:pic>
        <p:nvPicPr>
          <p:cNvPr id="5" name="Google Shape;206;p32"/>
          <p:cNvPicPr/>
          <p:nvPr/>
        </p:nvPicPr>
        <p:blipFill>
          <a:blip r:embed="rId2" cstate="print"/>
          <a:stretch/>
        </p:blipFill>
        <p:spPr>
          <a:xfrm>
            <a:off x="395536" y="2852936"/>
            <a:ext cx="252028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oogle Shape;245;p38"/>
          <p:cNvPicPr/>
          <p:nvPr/>
        </p:nvPicPr>
        <p:blipFill>
          <a:blip r:embed="rId3" cstate="print"/>
          <a:srcRect t="19015"/>
          <a:stretch/>
        </p:blipFill>
        <p:spPr>
          <a:xfrm>
            <a:off x="6228184" y="3356992"/>
            <a:ext cx="2592288" cy="1591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oogle Shape;217;p34_1"/>
          <p:cNvPicPr/>
          <p:nvPr/>
        </p:nvPicPr>
        <p:blipFill>
          <a:blip r:embed="rId4" cstate="print"/>
          <a:stretch/>
        </p:blipFill>
        <p:spPr>
          <a:xfrm>
            <a:off x="3275856" y="3573016"/>
            <a:ext cx="2648104" cy="1893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96752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Предметно-эстетическая </a:t>
            </a: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среда школы обогащает внутренний мир ученика, способствует формированию у него чувства вкуса и стиля, создает атмосферу психологического комфорта, поднимает настроение, предупреждает стрессовые ситуации, способствует позитивному восприятию ребенком школы. Именно такую цель ставят участники проекта «Аллея творчества», который органично продолжит развивать школьное пространство. </a:t>
            </a:r>
            <a:r>
              <a:rPr lang="ru-RU" sz="1600" b="1" spc="-1" dirty="0" smtClean="0">
                <a:solidFill>
                  <a:srgbClr val="0000CC"/>
                </a:solidFill>
                <a:latin typeface="Georgia"/>
                <a:ea typeface="Georgia"/>
              </a:rPr>
              <a:t> Творческая среда рождает творчество!</a:t>
            </a:r>
            <a:endParaRPr lang="ru-RU" sz="1600" b="1" spc="-1" dirty="0" smtClean="0">
              <a:solidFill>
                <a:srgbClr val="0000CC"/>
              </a:solidFill>
              <a:latin typeface="Georgia"/>
              <a:ea typeface="Georgia"/>
            </a:endParaRPr>
          </a:p>
        </p:txBody>
      </p:sp>
      <p:pic>
        <p:nvPicPr>
          <p:cNvPr id="6" name="Рисунок 5" descr="C:\Users\Дом\Downloads\20230930_10522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1384" y="3997608"/>
            <a:ext cx="2820670" cy="2115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Дом\Downloads\Screenshot_20231027_162919_Gallery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36712"/>
            <a:ext cx="1872208" cy="2760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oogle Shape;79;p15"/>
          <p:cNvPicPr/>
          <p:nvPr/>
        </p:nvPicPr>
        <p:blipFill>
          <a:blip r:embed="rId4" cstate="print"/>
          <a:stretch/>
        </p:blipFill>
        <p:spPr>
          <a:xfrm>
            <a:off x="827584" y="4149080"/>
            <a:ext cx="2664296" cy="1944216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3528" y="6165304"/>
            <a:ext cx="4073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spc="-1" dirty="0" smtClean="0">
                <a:solidFill>
                  <a:srgbClr val="CC0000"/>
                </a:solidFill>
                <a:latin typeface="Georgia"/>
                <a:ea typeface="Georgia"/>
              </a:rPr>
              <a:t>«Территория творчества»</a:t>
            </a:r>
            <a:endParaRPr lang="ru-RU" sz="2000" b="1" i="1" spc="-1" dirty="0" smtClean="0">
              <a:solidFill>
                <a:srgbClr val="CC0000"/>
              </a:solidFill>
              <a:latin typeface="Georgia"/>
              <a:ea typeface="Georg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3717032"/>
            <a:ext cx="314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spc="-1" dirty="0" smtClean="0">
                <a:solidFill>
                  <a:srgbClr val="CC0000"/>
                </a:solidFill>
                <a:latin typeface="Georgia"/>
                <a:ea typeface="Georgia"/>
              </a:rPr>
              <a:t>«Аллея творчества»</a:t>
            </a:r>
            <a:endParaRPr lang="ru-RU" sz="2000" b="1" i="1" spc="-1" dirty="0" smtClean="0">
              <a:solidFill>
                <a:srgbClr val="CC0000"/>
              </a:solidFill>
              <a:latin typeface="Georgia"/>
              <a:ea typeface="Georgia"/>
            </a:endParaRPr>
          </a:p>
        </p:txBody>
      </p:sp>
      <p:pic>
        <p:nvPicPr>
          <p:cNvPr id="8" name="Рисунок 7" descr="C:\Users\Дом\Downloads\Screenshot_20231027_204228_Gallery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230428" cy="2989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211680" y="1261920"/>
            <a:ext cx="299844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3131840" y="1916832"/>
            <a:ext cx="5860440" cy="39626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15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" sz="1400" b="0" i="1" strike="noStrike" spc="-1" dirty="0">
                <a:solidFill>
                  <a:srgbClr val="980000"/>
                </a:solidFill>
                <a:latin typeface="Times New Roman"/>
                <a:ea typeface="Times New Roman"/>
              </a:rPr>
              <a:t>-</a:t>
            </a:r>
            <a:r>
              <a:rPr lang="ru" sz="1700" b="0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 </a:t>
            </a:r>
            <a:r>
              <a:rPr lang="ru" sz="1700" b="1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 уровень креативности субъектов образовательного </a:t>
            </a: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процесса</a:t>
            </a:r>
            <a:endParaRPr lang="ru-RU" sz="17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" sz="1700" b="1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-  мотивационная сфера  и направленность </a:t>
            </a: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личности</a:t>
            </a:r>
            <a:endParaRPr lang="ru-RU" sz="17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FontTx/>
              <a:buChar char="-"/>
              <a:tabLst>
                <a:tab pos="0" algn="l"/>
              </a:tabLst>
            </a:pP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самооценка </a:t>
            </a:r>
            <a:r>
              <a:rPr lang="ru" sz="1700" b="1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и саморазвитие  </a:t>
            </a: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личности</a:t>
            </a:r>
            <a:endParaRPr lang="ru-RU" sz="17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FontTx/>
              <a:buChar char="-"/>
              <a:tabLst>
                <a:tab pos="0" algn="l"/>
              </a:tabLst>
            </a:pP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 </a:t>
            </a:r>
            <a:r>
              <a:rPr lang="ru" sz="1700" b="1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степень  удовлетворенности школьной </a:t>
            </a: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жизнью</a:t>
            </a:r>
            <a:endParaRPr lang="ru-RU" sz="17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" sz="1700" b="1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- </a:t>
            </a: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творческий тип </a:t>
            </a:r>
            <a:r>
              <a:rPr lang="ru" sz="1700" b="1" i="1" strike="noStrike" spc="-1" dirty="0">
                <a:solidFill>
                  <a:srgbClr val="980000"/>
                </a:solidFill>
                <a:latin typeface="Georgia"/>
                <a:ea typeface="Georgia"/>
              </a:rPr>
              <a:t>школьной развивающей среды</a:t>
            </a:r>
            <a:r>
              <a:rPr lang="ru" sz="1700" b="1" i="1" strike="noStrike" spc="-1" dirty="0" smtClean="0">
                <a:solidFill>
                  <a:srgbClr val="980000"/>
                </a:solidFill>
                <a:latin typeface="Georgia"/>
                <a:ea typeface="Georgia"/>
              </a:rPr>
              <a:t>.</a:t>
            </a:r>
            <a:endParaRPr lang="ru-RU" sz="1600" dirty="0" smtClean="0"/>
          </a:p>
          <a:p>
            <a:pPr>
              <a:lnSpc>
                <a:spcPct val="115000"/>
              </a:lnSpc>
              <a:spcBef>
                <a:spcPts val="1199"/>
              </a:spcBef>
              <a:tabLst>
                <a:tab pos="0" algn="l"/>
              </a:tabLst>
            </a:pPr>
            <a:endParaRPr lang="ru-RU" sz="1700" b="0" strike="noStrike" spc="-1" dirty="0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211680" y="1660800"/>
            <a:ext cx="2920160" cy="3870720"/>
          </a:xfrm>
          <a:prstGeom prst="flowChartDelay">
            <a:avLst/>
          </a:prstGeom>
          <a:solidFill>
            <a:schemeClr val="bg1"/>
          </a:solidFill>
          <a:ln w="38160">
            <a:solidFill>
              <a:srgbClr val="0000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800" b="1" i="1" strike="noStrike" spc="-1" dirty="0">
                <a:solidFill>
                  <a:srgbClr val="CC0000"/>
                </a:solidFill>
                <a:latin typeface="Georgia"/>
                <a:ea typeface="Georgia"/>
              </a:rPr>
              <a:t>индикаторы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1800" b="1" i="1" strike="noStrike" spc="-1" dirty="0" smtClean="0">
                <a:solidFill>
                  <a:srgbClr val="CC0000"/>
                </a:solidFill>
                <a:latin typeface="Georgia"/>
                <a:ea typeface="Georgia"/>
              </a:rPr>
              <a:t> эффективности  проекта по созданию личностно-развивающей образовательной среды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430</Words>
  <Application>Microsoft Office PowerPoint</Application>
  <PresentationFormat>Экран (4:3)</PresentationFormat>
  <Paragraphs>53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Территория творчества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48</cp:revision>
  <dcterms:created xsi:type="dcterms:W3CDTF">2023-10-30T13:28:08Z</dcterms:created>
  <dcterms:modified xsi:type="dcterms:W3CDTF">2023-10-31T09:47:57Z</dcterms:modified>
</cp:coreProperties>
</file>