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58" r:id="rId5"/>
    <p:sldId id="259" r:id="rId6"/>
    <p:sldId id="260" r:id="rId7"/>
    <p:sldId id="263" r:id="rId8"/>
    <p:sldId id="269" r:id="rId9"/>
    <p:sldId id="270" r:id="rId10"/>
    <p:sldId id="271" r:id="rId11"/>
    <p:sldId id="272" r:id="rId12"/>
    <p:sldId id="273" r:id="rId13"/>
    <p:sldId id="262" r:id="rId14"/>
    <p:sldId id="268" r:id="rId15"/>
    <p:sldId id="264" r:id="rId16"/>
    <p:sldId id="265" r:id="rId17"/>
    <p:sldId id="274" r:id="rId18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A118D"/>
    <a:srgbClr val="6600CC"/>
    <a:srgbClr val="8A8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2531645569621"/>
          <c:y val="0.10362694300518152"/>
          <c:w val="0.85443037974683489"/>
          <c:h val="0.39896373056994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Программа МО РФ</c:v>
                </c:pt>
              </c:strCache>
            </c:strRef>
          </c:tx>
          <c:spPr>
            <a:solidFill>
              <a:srgbClr val="9999FF"/>
            </a:solidFill>
            <a:ln w="3018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60370">
                <a:noFill/>
              </a:ln>
            </c:spPr>
            <c:txPr>
              <a:bodyPr/>
              <a:lstStyle/>
              <a:p>
                <a:pPr>
                  <a:defRPr sz="202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1">
                  <c:v>90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Н.А. Лошкарёв</c:v>
                </c:pt>
              </c:strCache>
            </c:strRef>
          </c:tx>
          <c:spPr>
            <a:solidFill>
              <a:srgbClr val="3366FF"/>
            </a:solidFill>
            <a:ln w="3018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60370">
                <a:noFill/>
              </a:ln>
            </c:spPr>
            <c:txPr>
              <a:bodyPr/>
              <a:lstStyle/>
              <a:p>
                <a:pPr>
                  <a:defRPr sz="202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1">
                  <c:v>120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В.А. Сухомлинский</c:v>
                </c:pt>
              </c:strCache>
            </c:strRef>
          </c:tx>
          <c:spPr>
            <a:solidFill>
              <a:srgbClr val="FF6600"/>
            </a:solidFill>
            <a:ln w="30185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60370">
                <a:noFill/>
              </a:ln>
            </c:spPr>
            <c:txPr>
              <a:bodyPr/>
              <a:lstStyle/>
              <a:p>
                <a:pPr>
                  <a:defRPr sz="202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1">
                  <c:v>150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929152"/>
        <c:axId val="20930944"/>
      </c:barChart>
      <c:catAx>
        <c:axId val="20929152"/>
        <c:scaling>
          <c:orientation val="minMax"/>
        </c:scaling>
        <c:delete val="0"/>
        <c:axPos val="b"/>
        <c:majorGridlines>
          <c:spPr>
            <a:ln w="7546">
              <a:solidFill>
                <a:srgbClr val="000000"/>
              </a:solidFill>
              <a:prstDash val="solid"/>
            </a:ln>
          </c:spPr>
        </c:majorGridlines>
        <c:minorGridlines>
          <c:spPr>
            <a:ln w="7546">
              <a:solidFill>
                <a:srgbClr val="00000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754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2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093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30944"/>
        <c:scaling>
          <c:orientation val="minMax"/>
        </c:scaling>
        <c:delete val="0"/>
        <c:axPos val="l"/>
        <c:majorGridlines>
          <c:spPr>
            <a:ln w="754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754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2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0929152"/>
        <c:crosses val="autoZero"/>
        <c:crossBetween val="between"/>
        <c:majorUnit val="25"/>
      </c:valAx>
      <c:spPr>
        <a:solidFill>
          <a:srgbClr val="FFCC99"/>
        </a:solidFill>
        <a:ln w="30185">
          <a:solidFill>
            <a:srgbClr val="FFFFCC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2614" b="1" i="0" u="none" strike="noStrike" baseline="0">
                <a:solidFill>
                  <a:srgbClr val="333399"/>
                </a:solidFill>
                <a:latin typeface="Book Antiqua"/>
                <a:ea typeface="Book Antiqua"/>
                <a:cs typeface="Book Antiqua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614" b="1" i="0" u="none" strike="noStrike" baseline="0">
                <a:solidFill>
                  <a:srgbClr val="333399"/>
                </a:solidFill>
                <a:latin typeface="Book Antiqua"/>
                <a:ea typeface="Book Antiqua"/>
                <a:cs typeface="Book Antiqua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614" b="1" i="0" u="none" strike="noStrike" baseline="0">
                <a:solidFill>
                  <a:srgbClr val="333399"/>
                </a:solidFill>
                <a:latin typeface="Book Antiqua"/>
                <a:ea typeface="Book Antiqua"/>
                <a:cs typeface="Book Antiqua"/>
              </a:defRPr>
            </a:pPr>
            <a:endParaRPr lang="ru-RU"/>
          </a:p>
        </c:txPr>
      </c:legendEntry>
      <c:layout>
        <c:manualLayout>
          <c:xMode val="edge"/>
          <c:yMode val="edge"/>
          <c:x val="0.26582278481012683"/>
          <c:y val="0.56994818652849855"/>
          <c:w val="0.56645569620253222"/>
          <c:h val="0.4041450777202073"/>
        </c:manualLayout>
      </c:layout>
      <c:overlay val="0"/>
      <c:spPr>
        <a:noFill/>
        <a:ln w="7546">
          <a:solidFill>
            <a:srgbClr val="000000"/>
          </a:solidFill>
          <a:prstDash val="solid"/>
        </a:ln>
      </c:spPr>
      <c:txPr>
        <a:bodyPr/>
        <a:lstStyle/>
        <a:p>
          <a:pPr>
            <a:defRPr sz="2614" b="1" i="0" u="none" strike="noStrike" baseline="0">
              <a:solidFill>
                <a:srgbClr val="000000"/>
              </a:solidFill>
              <a:latin typeface="Book Antiqua"/>
              <a:ea typeface="Book Antiqua"/>
              <a:cs typeface="Book Antiqua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FABE12-B066-4EA7-BF7E-586FD85C8EE4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366A06-6162-4AB3-BE82-58D15C168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56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E201-6AAA-440D-921F-2616203F7D07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8159-9ED5-416F-84A4-42CFD7A59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EC87-D132-4C12-96E3-E6D96720BA7E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80A3-1FB7-4AED-9DC7-CCA4BCDCB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FB34-A070-4217-A0E5-2837A332AAD9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6B4C-9308-49A4-AD3D-A30F4CDBE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594AF-DC0F-4854-B933-4086981F673F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11D75-21EC-40A2-ACED-19CA10851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0C90-094E-442C-8F14-D81475E1F9AB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B031-719A-45C8-8776-81EA04B7D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5EB6-D458-4F5D-88F5-96398A0A412C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6DAB-CE69-4395-83D7-E336B94AD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1FC75-6F82-4FA3-BD04-2ED1521572B0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9000-2F3F-401A-88CF-3FF561C04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99B15-3EE4-4F56-90B3-8F4A505E17CE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DBDEB-914F-4312-A44C-5F26CC761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6EE91-0A47-4D2D-BB64-5258CD631204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F717-3A17-458F-91EA-92C6B6DC1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A5B1-D676-4821-8A50-CD870C8A7F29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690F-25CB-465E-98F2-CDE25AB1C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B87A-7A66-4E50-A5B4-D2E18C63D7F9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2231-85A0-459A-9ECB-82063DB02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DEE6-EF62-48E7-8C3D-B1BC7F8D2E3F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5965E-C1B9-4EFB-ABB7-DCAE240B2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AA0044-E6DC-4FFF-A3E5-FB7E81AE1E56}" type="datetime1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73354C-047A-45E0-9A19-C6DED49ED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11188" y="1000125"/>
            <a:ext cx="7772400" cy="2000250"/>
          </a:xfrm>
        </p:spPr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0033CC"/>
                </a:solidFill>
                <a:latin typeface="Book Antiqua" pitchFamily="18" charset="0"/>
              </a:rPr>
              <a:t/>
            </a:r>
            <a:br>
              <a:rPr lang="ru-RU" sz="4800" b="1" i="1" dirty="0" smtClean="0">
                <a:solidFill>
                  <a:srgbClr val="0033CC"/>
                </a:solidFill>
                <a:latin typeface="Book Antiqua" pitchFamily="18" charset="0"/>
              </a:rPr>
            </a:br>
            <a:r>
              <a:rPr lang="ru-RU" sz="4800" b="1" i="1" dirty="0" smtClean="0">
                <a:solidFill>
                  <a:schemeClr val="hlink"/>
                </a:solidFill>
                <a:latin typeface="Book Antiqua" pitchFamily="18" charset="0"/>
              </a:rPr>
              <a:t>Пути совершенствования техники чтения</a:t>
            </a:r>
          </a:p>
        </p:txBody>
      </p:sp>
      <p:sp>
        <p:nvSpPr>
          <p:cNvPr id="3075" name="Подзаголовок 2"/>
          <p:cNvSpPr>
            <a:spLocks/>
          </p:cNvSpPr>
          <p:nvPr/>
        </p:nvSpPr>
        <p:spPr bwMode="auto">
          <a:xfrm>
            <a:off x="2268538" y="40767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1600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307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214938" y="3500438"/>
            <a:ext cx="3571875" cy="1857375"/>
          </a:xfrm>
        </p:spPr>
        <p:txBody>
          <a:bodyPr/>
          <a:lstStyle/>
          <a:p>
            <a:pPr eaLnBrk="1" hangingPunct="1"/>
            <a:r>
              <a:rPr lang="ru-RU" sz="2400" dirty="0" err="1" smtClean="0">
                <a:solidFill>
                  <a:srgbClr val="8A118D"/>
                </a:solidFill>
                <a:latin typeface="Book Antiqua" pitchFamily="18" charset="0"/>
              </a:rPr>
              <a:t>Жаболбаева</a:t>
            </a:r>
            <a:r>
              <a:rPr lang="ru-RU" sz="2400" dirty="0" smtClean="0">
                <a:solidFill>
                  <a:srgbClr val="8A118D"/>
                </a:solidFill>
                <a:latin typeface="Book Antiqua" pitchFamily="18" charset="0"/>
              </a:rPr>
              <a:t> Н.И учитель начальных классов ГБОУ СОШ №2 «ОЦ» им Г.А </a:t>
            </a:r>
            <a:r>
              <a:rPr lang="ru-RU" sz="2400" dirty="0" err="1" smtClean="0">
                <a:solidFill>
                  <a:srgbClr val="8A118D"/>
                </a:solidFill>
                <a:latin typeface="Book Antiqua" pitchFamily="18" charset="0"/>
              </a:rPr>
              <a:t>Смолякова</a:t>
            </a:r>
            <a:endParaRPr lang="ru-RU" sz="2400" dirty="0" smtClean="0">
              <a:solidFill>
                <a:srgbClr val="8A118D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Отработка дикции</a:t>
            </a:r>
            <a:endParaRPr lang="ru-RU" b="1" i="1" dirty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8A118D"/>
                </a:solidFill>
                <a:latin typeface="Book Antiqua" pitchFamily="18" charset="0"/>
              </a:rPr>
              <a:t>Скороговорки и </a:t>
            </a:r>
            <a:r>
              <a:rPr lang="ru-RU" sz="3600" dirty="0" err="1" smtClean="0">
                <a:solidFill>
                  <a:srgbClr val="8A118D"/>
                </a:solidFill>
                <a:latin typeface="Book Antiqua" pitchFamily="18" charset="0"/>
              </a:rPr>
              <a:t>чистоговорки</a:t>
            </a:r>
            <a:endParaRPr lang="ru-RU" sz="3600" dirty="0" smtClean="0">
              <a:solidFill>
                <a:srgbClr val="8A118D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Сенька с Санькой вёз Соньку на санках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Мама мыла Милу мылом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Как у горки на пригорке жили тридцать три Егорки</a:t>
            </a:r>
          </a:p>
          <a:p>
            <a:pPr>
              <a:buFontTx/>
              <a:buChar char="-"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Ра -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ра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-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ра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– начинается игра</a:t>
            </a:r>
          </a:p>
          <a:p>
            <a:pPr>
              <a:buFontTx/>
              <a:buChar char="-"/>
            </a:pP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Ры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–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ры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–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ры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– у нас в руках шары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DB031-719A-45C8-8776-81EA04B7DAE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29618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Интонационная разминка</a:t>
            </a:r>
            <a:endParaRPr lang="ru-RU" b="1" i="1" dirty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4000" b="1" i="1" dirty="0" smtClean="0">
                <a:solidFill>
                  <a:srgbClr val="8A118D"/>
                </a:solidFill>
                <a:latin typeface="Book Antiqua" pitchFamily="18" charset="0"/>
              </a:rPr>
              <a:t>Выдели голосом первое слово , затем второе, третье, четвёртое в предложении:</a:t>
            </a:r>
          </a:p>
          <a:p>
            <a:pPr>
              <a:buNone/>
            </a:pPr>
            <a:r>
              <a:rPr lang="ru-RU" sz="4000" dirty="0" smtClean="0">
                <a:latin typeface="Book Antiqua" pitchFamily="18" charset="0"/>
              </a:rPr>
              <a:t>    </a:t>
            </a:r>
            <a:r>
              <a:rPr lang="ru-RU" sz="4000" dirty="0" smtClean="0">
                <a:solidFill>
                  <a:srgbClr val="0033CC"/>
                </a:solidFill>
                <a:latin typeface="Book Antiqua" pitchFamily="18" charset="0"/>
              </a:rPr>
              <a:t>Подай мне деревянную ложку!</a:t>
            </a:r>
          </a:p>
          <a:p>
            <a:pPr>
              <a:buNone/>
            </a:pPr>
            <a:r>
              <a:rPr lang="ru-RU" sz="4000" dirty="0" smtClean="0">
                <a:solidFill>
                  <a:srgbClr val="8A118D"/>
                </a:solidFill>
                <a:latin typeface="Book Antiqua" pitchFamily="18" charset="0"/>
              </a:rPr>
              <a:t>- </a:t>
            </a:r>
            <a:r>
              <a:rPr lang="ru-RU" sz="4000" b="1" i="1" dirty="0" smtClean="0">
                <a:solidFill>
                  <a:srgbClr val="8A118D"/>
                </a:solidFill>
                <a:latin typeface="Book Antiqua" pitchFamily="18" charset="0"/>
              </a:rPr>
              <a:t>Как меняется смысл предложения?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DB031-719A-45C8-8776-81EA04B7DAE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929618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Развитие оперативной памяти</a:t>
            </a:r>
            <a:endParaRPr lang="ru-RU" b="1" i="1" dirty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8A118D"/>
                </a:solidFill>
                <a:latin typeface="Book Antiqua" pitchFamily="18" charset="0"/>
              </a:rPr>
              <a:t>Набор 1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8A118D"/>
                </a:solidFill>
                <a:latin typeface="Book Antiqua" pitchFamily="18" charset="0"/>
              </a:rPr>
              <a:t>Тает снег.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8A118D"/>
                </a:solidFill>
                <a:latin typeface="Book Antiqua" pitchFamily="18" charset="0"/>
              </a:rPr>
              <a:t>Идёт дождь.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8A118D"/>
                </a:solidFill>
                <a:latin typeface="Book Antiqua" pitchFamily="18" charset="0"/>
              </a:rPr>
              <a:t>Небо хмурое.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8A118D"/>
                </a:solidFill>
                <a:latin typeface="Book Antiqua" pitchFamily="18" charset="0"/>
              </a:rPr>
              <a:t>Коля заболел.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8A118D"/>
                </a:solidFill>
                <a:latin typeface="Book Antiqua" pitchFamily="18" charset="0"/>
              </a:rPr>
              <a:t>Запели птицы.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8A118D"/>
                </a:solidFill>
                <a:latin typeface="Book Antiqua" pitchFamily="18" charset="0"/>
              </a:rPr>
              <a:t>Поле опустело.</a:t>
            </a:r>
            <a:endParaRPr lang="ru-RU" b="1" dirty="0">
              <a:solidFill>
                <a:srgbClr val="8A118D"/>
              </a:solidFill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DB031-719A-45C8-8776-81EA04B7DAE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обучение чтению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>
          <a:xfrm>
            <a:off x="7143768" y="500042"/>
            <a:ext cx="1571636" cy="1500198"/>
          </a:xfrm>
          <a:noFill/>
        </p:spPr>
      </p:pic>
      <p:sp>
        <p:nvSpPr>
          <p:cNvPr id="20482" name="Rectangle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28627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sz="4400" b="1" i="1" dirty="0" smtClean="0">
                <a:solidFill>
                  <a:srgbClr val="0033CC"/>
                </a:solidFill>
                <a:latin typeface="Book Antiqua" pitchFamily="18" charset="0"/>
              </a:rPr>
              <a:t>Роль родителей</a:t>
            </a:r>
          </a:p>
          <a:p>
            <a:pPr algn="l" eaLnBrk="1" hangingPunct="1">
              <a:lnSpc>
                <a:spcPct val="90000"/>
              </a:lnSpc>
              <a:buNone/>
            </a:pPr>
            <a:endParaRPr lang="ru-RU" sz="3600" dirty="0" smtClean="0">
              <a:solidFill>
                <a:schemeClr val="folHlink"/>
              </a:solidFill>
              <a:latin typeface="Book Antiqua" pitchFamily="18" charset="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folHlink"/>
                </a:solidFill>
                <a:latin typeface="Book Antiqua" pitchFamily="18" charset="0"/>
              </a:rPr>
              <a:t>Личный пример родителей</a:t>
            </a: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folHlink"/>
                </a:solidFill>
                <a:latin typeface="Book Antiqua" pitchFamily="18" charset="0"/>
              </a:rPr>
              <a:t>Совместное чтение и обсуждение прочитанного</a:t>
            </a: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folHlink"/>
                </a:solidFill>
                <a:latin typeface="Book Antiqua" pitchFamily="18" charset="0"/>
              </a:rPr>
              <a:t>Создание домашней библиотеки</a:t>
            </a:r>
            <a:endParaRPr lang="ru-RU" sz="3600" dirty="0" smtClean="0">
              <a:solidFill>
                <a:schemeClr val="folHlink"/>
              </a:solidFill>
              <a:latin typeface="Book Antiqua" pitchFamily="18" charset="0"/>
              <a:hlinkClick r:id="rId3" action="ppaction://hlinksldjump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sz="3600" dirty="0" smtClean="0">
              <a:solidFill>
                <a:schemeClr val="folHlin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5EF8E-3094-4428-B2AE-A72754D7469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857224" y="714356"/>
            <a:ext cx="3887787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214438" y="274638"/>
            <a:ext cx="7472362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Домашняя библиотека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00075" y="2214563"/>
            <a:ext cx="8115300" cy="391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800" b="1" dirty="0" smtClean="0">
              <a:solidFill>
                <a:schemeClr val="folHlink"/>
              </a:solidFill>
              <a:latin typeface="Book Antiqua" pitchFamily="18" charset="0"/>
            </a:endParaRPr>
          </a:p>
          <a:p>
            <a:endParaRPr lang="ru-RU" dirty="0" smtClean="0">
              <a:solidFill>
                <a:srgbClr val="8A118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7D640-E717-4239-8CCF-D40AC283397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5214938" y="2214563"/>
            <a:ext cx="35718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 периодические</a:t>
            </a:r>
          </a:p>
          <a:p>
            <a:pPr algn="l"/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      издания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любимые книги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i="1" dirty="0">
                <a:solidFill>
                  <a:srgbClr val="8A118D"/>
                </a:solidFill>
                <a:latin typeface="Book Antiqua" pitchFamily="18" charset="0"/>
              </a:rPr>
              <a:t> </a:t>
            </a:r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художественная   </a:t>
            </a:r>
          </a:p>
          <a:p>
            <a:pPr algn="l"/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     литература</a:t>
            </a:r>
          </a:p>
        </p:txBody>
      </p:sp>
      <p:sp>
        <p:nvSpPr>
          <p:cNvPr id="10246" name="Прямоугольник 5"/>
          <p:cNvSpPr>
            <a:spLocks noChangeArrowheads="1"/>
          </p:cNvSpPr>
          <p:nvPr/>
        </p:nvSpPr>
        <p:spPr bwMode="auto">
          <a:xfrm>
            <a:off x="785813" y="2357438"/>
            <a:ext cx="4000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словари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 справочники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 энциклопедии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 научно-популярная </a:t>
            </a:r>
          </a:p>
          <a:p>
            <a:pPr algn="l"/>
            <a:r>
              <a:rPr lang="ru-RU" sz="2800" b="1" i="1" dirty="0">
                <a:solidFill>
                  <a:srgbClr val="8A118D"/>
                </a:solidFill>
                <a:latin typeface="Book Antiqua" pitchFamily="18" charset="0"/>
              </a:rPr>
              <a:t>    литература</a:t>
            </a:r>
          </a:p>
          <a:p>
            <a:pPr algn="l"/>
            <a:endParaRPr lang="ru-RU" sz="2800" b="1" i="1" dirty="0">
              <a:solidFill>
                <a:srgbClr val="8A118D"/>
              </a:solidFill>
              <a:latin typeface="Book Antiqua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214938" y="1428750"/>
            <a:ext cx="1223962" cy="7207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2714625" y="1428750"/>
            <a:ext cx="1295400" cy="647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9" name="Picture 2" descr="обучение чтени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4286250"/>
            <a:ext cx="18097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572428" cy="2143140"/>
          </a:xfrm>
        </p:spPr>
        <p:txBody>
          <a:bodyPr/>
          <a:lstStyle/>
          <a:p>
            <a:pPr eaLnBrk="1" hangingPunct="1"/>
            <a:r>
              <a:rPr lang="ru-RU" sz="2400" i="1" dirty="0" smtClean="0">
                <a:solidFill>
                  <a:srgbClr val="0033CC"/>
                </a:solidFill>
                <a:latin typeface="Book Antiqua" pitchFamily="18" charset="0"/>
              </a:rPr>
              <a:t>Современный человек, человек будущего не может жить без книги.</a:t>
            </a:r>
            <a:br>
              <a:rPr lang="ru-RU" sz="2400" i="1" dirty="0" smtClean="0">
                <a:solidFill>
                  <a:srgbClr val="0033CC"/>
                </a:solidFill>
                <a:latin typeface="Book Antiqua" pitchFamily="18" charset="0"/>
              </a:rPr>
            </a:br>
            <a:r>
              <a:rPr lang="ru-RU" sz="2400" i="1" dirty="0" smtClean="0">
                <a:solidFill>
                  <a:srgbClr val="0033CC"/>
                </a:solidFill>
                <a:latin typeface="Book Antiqua" pitchFamily="18" charset="0"/>
              </a:rPr>
              <a:t>Чтение в его жизни - это важнейший способ восхождения, самосовершенствования, самообразования.</a:t>
            </a:r>
            <a:br>
              <a:rPr lang="ru-RU" sz="2400" i="1" dirty="0" smtClean="0">
                <a:solidFill>
                  <a:srgbClr val="0033CC"/>
                </a:solidFill>
                <a:latin typeface="Book Antiqua" pitchFamily="18" charset="0"/>
              </a:rPr>
            </a:br>
            <a:r>
              <a:rPr lang="ru-RU" sz="2400" i="1" dirty="0" smtClean="0">
                <a:solidFill>
                  <a:srgbClr val="0033CC"/>
                </a:solidFill>
                <a:latin typeface="Book Antiqua" pitchFamily="18" charset="0"/>
              </a:rPr>
              <a:t>Ш. А. </a:t>
            </a:r>
            <a:r>
              <a:rPr lang="ru-RU" sz="2400" i="1" dirty="0" err="1" smtClean="0">
                <a:solidFill>
                  <a:srgbClr val="0033CC"/>
                </a:solidFill>
                <a:latin typeface="Book Antiqua" pitchFamily="18" charset="0"/>
              </a:rPr>
              <a:t>Амонашвили</a:t>
            </a:r>
            <a:endParaRPr lang="ru-RU" sz="2400" dirty="0" smtClean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8229600" cy="385765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solidFill>
                  <a:schemeClr val="folHlink"/>
                </a:solidFill>
                <a:latin typeface="Book Antiqua" pitchFamily="18" charset="0"/>
              </a:rPr>
              <a:t>Становление навыков чтения – сложный и длительный процесс. Использование предложенных технологических приемов позволит сделать его менее болезненным и более успешным</a:t>
            </a:r>
            <a:r>
              <a:rPr lang="ru-RU" sz="3600" dirty="0" smtClean="0">
                <a:solidFill>
                  <a:schemeClr val="folHlink"/>
                </a:solidFill>
                <a:latin typeface="Book Antiqua" pitchFamily="18" charset="0"/>
              </a:rPr>
              <a:t>. 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428875" y="428625"/>
            <a:ext cx="460851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latin typeface="Book Antiqua" pitchFamily="18" charset="0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B6398-F603-43A9-B1E8-3F09311BD4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33CC"/>
                </a:solidFill>
                <a:latin typeface="Book Antiqua" pitchFamily="18" charset="0"/>
              </a:rPr>
              <a:t>Информация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14313" y="1714500"/>
            <a:ext cx="8472487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solidFill>
                  <a:schemeClr val="folHlink"/>
                </a:solidFill>
                <a:latin typeface="Book Antiqua" pitchFamily="18" charset="0"/>
              </a:rPr>
              <a:t>Биляк М.П. «Усовершенствование навыков чтения в начальной школе» М, 2003</a:t>
            </a:r>
          </a:p>
          <a:p>
            <a:pPr eaLnBrk="1" hangingPunct="1">
              <a:buNone/>
            </a:pPr>
            <a:r>
              <a:rPr lang="ru-RU" sz="2800" dirty="0" smtClean="0">
                <a:solidFill>
                  <a:schemeClr val="folHlink"/>
                </a:solidFill>
                <a:latin typeface="Book Antiqua" pitchFamily="18" charset="0"/>
              </a:rPr>
              <a:t>Ильина С.С. «Формирование навыков чтения у младших школьников» М,2007</a:t>
            </a:r>
          </a:p>
          <a:p>
            <a:pPr eaLnBrk="1" hangingPunct="1">
              <a:buNone/>
            </a:pPr>
            <a:r>
              <a:rPr lang="ru-RU" sz="2800" dirty="0" err="1" smtClean="0">
                <a:solidFill>
                  <a:schemeClr val="folHlink"/>
                </a:solidFill>
                <a:latin typeface="Book Antiqua" pitchFamily="18" charset="0"/>
              </a:rPr>
              <a:t>Кубасова</a:t>
            </a:r>
            <a:r>
              <a:rPr lang="ru-RU" sz="2800" dirty="0" smtClean="0">
                <a:solidFill>
                  <a:schemeClr val="folHlink"/>
                </a:solidFill>
                <a:latin typeface="Book Antiqua" pitchFamily="18" charset="0"/>
              </a:rPr>
              <a:t> О.В. «Для сердца и ума» Чтение 1-4 </a:t>
            </a:r>
            <a:r>
              <a:rPr lang="ru-RU" sz="2800" dirty="0" err="1" smtClean="0">
                <a:solidFill>
                  <a:schemeClr val="folHlink"/>
                </a:solidFill>
                <a:latin typeface="Book Antiqua" pitchFamily="18" charset="0"/>
              </a:rPr>
              <a:t>кл</a:t>
            </a:r>
            <a:r>
              <a:rPr lang="ru-RU" sz="2800" dirty="0" smtClean="0">
                <a:solidFill>
                  <a:schemeClr val="folHlink"/>
                </a:solidFill>
                <a:latin typeface="Book Antiqua" pitchFamily="18" charset="0"/>
              </a:rPr>
              <a:t>. М,2009</a:t>
            </a:r>
          </a:p>
          <a:p>
            <a:pPr eaLnBrk="1" hangingPunct="1">
              <a:buNone/>
            </a:pPr>
            <a:r>
              <a:rPr lang="ru-RU" sz="2800" dirty="0" smtClean="0">
                <a:solidFill>
                  <a:schemeClr val="folHlink"/>
                </a:solidFill>
                <a:latin typeface="Book Antiqua" pitchFamily="18" charset="0"/>
              </a:rPr>
              <a:t>Панина Г. «Как хорошо уметь читать» 1</a:t>
            </a:r>
            <a:r>
              <a:rPr lang="en-US" sz="2800" dirty="0" err="1" smtClean="0">
                <a:solidFill>
                  <a:schemeClr val="folHlink"/>
                </a:solidFill>
                <a:latin typeface="Book Antiqua" pitchFamily="18" charset="0"/>
              </a:rPr>
              <a:t>september</a:t>
            </a:r>
            <a:r>
              <a:rPr lang="ru-RU" sz="2800" dirty="0" smtClean="0">
                <a:solidFill>
                  <a:schemeClr val="folHlink"/>
                </a:solidFill>
                <a:latin typeface="Book Antiqua" pitchFamily="18" charset="0"/>
              </a:rPr>
              <a:t>.</a:t>
            </a:r>
            <a:r>
              <a:rPr lang="en-US" sz="2800" dirty="0" err="1" smtClean="0">
                <a:solidFill>
                  <a:schemeClr val="folHlink"/>
                </a:solidFill>
                <a:latin typeface="Book Antiqua" pitchFamily="18" charset="0"/>
              </a:rPr>
              <a:t>ru</a:t>
            </a:r>
            <a:r>
              <a:rPr lang="en-US" sz="2800" dirty="0" smtClean="0">
                <a:solidFill>
                  <a:schemeClr val="folHlink"/>
                </a:solidFill>
                <a:latin typeface="Book Antiqua" pitchFamily="18" charset="0"/>
              </a:rPr>
              <a:t> 2004</a:t>
            </a:r>
            <a:endParaRPr lang="ru-RU" sz="2800" dirty="0" smtClean="0">
              <a:solidFill>
                <a:schemeClr val="folHlink"/>
              </a:solidFill>
              <a:latin typeface="Book Antiqua" pitchFamily="18" charset="0"/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286000" y="476250"/>
            <a:ext cx="51069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C7B29-E781-4949-AB45-3CAC4980591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22066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ru-RU" sz="100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 </a:t>
            </a: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endParaRPr lang="ru-RU" sz="100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l" eaLnBrk="0" hangingPunct="0"/>
            <a:r>
              <a:rPr lang="ru-RU" sz="1000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 </a:t>
            </a:r>
            <a:endParaRPr lang="ru-RU" sz="2000">
              <a:latin typeface="Book Antiqua" pitchFamily="18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1"/>
            <a:ext cx="8229600" cy="1357321"/>
          </a:xfrm>
        </p:spPr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Спасибо за внимание!</a:t>
            </a:r>
            <a:endParaRPr lang="ru-RU" b="1" i="1" dirty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7F717-3A17-458F-91EA-92C6B6DC1DB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26626" name="Picture 2" descr="C:\Users\Валентина\Desktop\Рисунок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428868"/>
            <a:ext cx="4052888" cy="405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Цель: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786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4000" b="1" i="1" dirty="0" smtClean="0">
              <a:solidFill>
                <a:schemeClr val="hlink"/>
              </a:solidFill>
              <a:latin typeface="Book Antiqua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8A118D"/>
                </a:solidFill>
                <a:latin typeface="Book Antiqua" pitchFamily="18" charset="0"/>
              </a:rPr>
              <a:t>На основе анализа результатов беглого, осознанного, выразительного чтения, определить наиболее эффективные методы и приёмы, способствующие развитию навыков чтения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91688-7C19-4216-900C-937EFDD6854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Задачи:</a:t>
            </a:r>
            <a:endParaRPr lang="ru-RU" b="1" i="1" dirty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512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8A118D"/>
                </a:solidFill>
                <a:latin typeface="Book Antiqua" pitchFamily="18" charset="0"/>
              </a:rPr>
              <a:t>определить наиболее целесообразные методы и приёмы совершенствования техники чтения</a:t>
            </a:r>
          </a:p>
          <a:p>
            <a:pPr eaLnBrk="1" hangingPunct="1"/>
            <a:r>
              <a:rPr lang="ru-RU" b="1" i="1" dirty="0" smtClean="0">
                <a:solidFill>
                  <a:srgbClr val="8A118D"/>
                </a:solidFill>
                <a:latin typeface="Book Antiqua" pitchFamily="18" charset="0"/>
              </a:rPr>
              <a:t>провести исследование уровня </a:t>
            </a:r>
            <a:r>
              <a:rPr lang="ru-RU" b="1" i="1" dirty="0" err="1" smtClean="0">
                <a:solidFill>
                  <a:srgbClr val="8A118D"/>
                </a:solidFill>
                <a:latin typeface="Book Antiqua" pitchFamily="18" charset="0"/>
              </a:rPr>
              <a:t>сформированности</a:t>
            </a:r>
            <a:r>
              <a:rPr lang="ru-RU" b="1" i="1" dirty="0" smtClean="0">
                <a:solidFill>
                  <a:srgbClr val="8A118D"/>
                </a:solidFill>
                <a:latin typeface="Book Antiqua" pitchFamily="18" charset="0"/>
              </a:rPr>
              <a:t> навыка чтения у учащихся</a:t>
            </a:r>
          </a:p>
          <a:p>
            <a:pPr eaLnBrk="1" hangingPunct="1"/>
            <a:r>
              <a:rPr lang="ru-RU" b="1" i="1" dirty="0" smtClean="0">
                <a:solidFill>
                  <a:srgbClr val="8A118D"/>
                </a:solidFill>
                <a:latin typeface="Book Antiqua" pitchFamily="18" charset="0"/>
              </a:rPr>
              <a:t>разработать комплекс мероприятий для формирования навыка чтения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A9F-A23F-4BEE-905F-A1F3CA55F6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2462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2462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0" y="1844675"/>
          <a:ext cx="7380288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63373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476375" y="1504950"/>
            <a:ext cx="489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  <a:latin typeface="Book Antiqua" pitchFamily="18" charset="0"/>
              </a:rPr>
              <a:t> конец 4 класса</a:t>
            </a:r>
          </a:p>
        </p:txBody>
      </p:sp>
      <p:sp>
        <p:nvSpPr>
          <p:cNvPr id="103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0033CC"/>
                </a:solidFill>
                <a:latin typeface="Book Antiqua" pitchFamily="18" charset="0"/>
              </a:rPr>
              <a:t>Темп чтения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3FE97-4A3A-4453-9E7C-419991626F5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162175" y="333375"/>
            <a:ext cx="6981825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50825" y="2781300"/>
            <a:ext cx="2303463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bg1"/>
                </a:solidFill>
              </a:rPr>
              <a:t>150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400" b="1">
                <a:latin typeface="Book Antiqua" pitchFamily="18" charset="0"/>
              </a:rPr>
              <a:t>слов в мин.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468313" y="2492375"/>
            <a:ext cx="5048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484438" y="4005263"/>
            <a:ext cx="2303462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bg1"/>
                </a:solidFill>
              </a:rPr>
              <a:t>120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400" b="1">
                <a:latin typeface="Book Antiqua" pitchFamily="18" charset="0"/>
              </a:rPr>
              <a:t>слов в мин.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2701925" y="3716338"/>
            <a:ext cx="5048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003800" y="4868863"/>
            <a:ext cx="230346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bg1"/>
                </a:solidFill>
              </a:rPr>
              <a:t>90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latin typeface="Book Antiqua" pitchFamily="18" charset="0"/>
              </a:rPr>
              <a:t>слов в мин.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5221288" y="4579938"/>
            <a:ext cx="5048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3</a:t>
            </a:r>
          </a:p>
        </p:txBody>
      </p:sp>
      <p:pic>
        <p:nvPicPr>
          <p:cNvPr id="17417" name="Picture 9" descr="обучение чтени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2214563"/>
            <a:ext cx="14128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обучение чтению детей, книги для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084763"/>
            <a:ext cx="17335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Заголовок 10"/>
          <p:cNvSpPr>
            <a:spLocks noGrp="1"/>
          </p:cNvSpPr>
          <p:nvPr>
            <p:ph type="title"/>
          </p:nvPr>
        </p:nvSpPr>
        <p:spPr>
          <a:xfrm>
            <a:off x="857250" y="274638"/>
            <a:ext cx="8072438" cy="1368425"/>
          </a:xfrm>
        </p:spPr>
        <p:txBody>
          <a:bodyPr/>
          <a:lstStyle/>
          <a:p>
            <a:r>
              <a:rPr lang="ru-RU" sz="4000" b="1" i="1" smtClean="0">
                <a:solidFill>
                  <a:srgbClr val="0033CC"/>
                </a:solidFill>
                <a:latin typeface="Book Antiqua" pitchFamily="18" charset="0"/>
              </a:rPr>
              <a:t>Зависимость результатов успеваемости от темпа чтения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0E88F-C090-4AFF-9E51-DEDD23E2CE8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86688" cy="1143000"/>
          </a:xfrm>
        </p:spPr>
        <p:txBody>
          <a:bodyPr/>
          <a:lstStyle/>
          <a:p>
            <a:r>
              <a:rPr lang="ru-RU" b="1" i="1" smtClean="0">
                <a:solidFill>
                  <a:srgbClr val="0033CC"/>
                </a:solidFill>
                <a:latin typeface="Book Antiqua" pitchFamily="18" charset="0"/>
              </a:rPr>
              <a:t>Рекомендации В.Н. Зайцева</a:t>
            </a:r>
          </a:p>
        </p:txBody>
      </p:sp>
      <p:sp>
        <p:nvSpPr>
          <p:cNvPr id="18434" name="Rectangle 2"/>
          <p:cNvSpPr>
            <a:spLocks noGrp="1"/>
          </p:cNvSpPr>
          <p:nvPr>
            <p:ph type="body" idx="4294967295"/>
          </p:nvPr>
        </p:nvSpPr>
        <p:spPr>
          <a:xfrm>
            <a:off x="571472" y="1214422"/>
            <a:ext cx="7072362" cy="5286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Важна не длительность, а частота тренировочных упражнений 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folHlink"/>
                </a:solidFill>
              </a:rPr>
              <a:t>«</a:t>
            </a: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Жужжащее</a:t>
            </a:r>
            <a:r>
              <a:rPr lang="ru-RU" b="1" dirty="0" smtClean="0">
                <a:solidFill>
                  <a:schemeClr val="folHlink"/>
                </a:solidFill>
              </a:rPr>
              <a:t>»</a:t>
            </a: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 чтение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err="1" smtClean="0">
                <a:solidFill>
                  <a:schemeClr val="folHlink"/>
                </a:solidFill>
                <a:latin typeface="Book Antiqua" pitchFamily="18" charset="0"/>
              </a:rPr>
              <a:t>Ежеурочные</a:t>
            </a: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 пятиминутки чтения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Чтение перед сном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Режим щадящего чтения 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Многократность чтения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Приём стимулирования учащихся</a:t>
            </a:r>
          </a:p>
        </p:txBody>
      </p:sp>
      <p:sp>
        <p:nvSpPr>
          <p:cNvPr id="7172" name="WordArt 3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54737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436" name="Picture 4" descr="обучение чтению детей, книги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357562"/>
            <a:ext cx="14287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9BCDF-1462-4ECB-9D56-F6F7CE84A0B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929563" cy="1654175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0033CC"/>
                </a:solidFill>
                <a:latin typeface="Book Antiqua" pitchFamily="18" charset="0"/>
              </a:rPr>
              <a:t>Упражнения системы</a:t>
            </a:r>
            <a:br>
              <a:rPr lang="ru-RU" sz="4000" b="1" i="1" dirty="0" smtClean="0">
                <a:solidFill>
                  <a:srgbClr val="0033CC"/>
                </a:solidFill>
                <a:latin typeface="Book Antiqua" pitchFamily="18" charset="0"/>
              </a:rPr>
            </a:br>
            <a:r>
              <a:rPr lang="ru-RU" sz="4000" b="1" i="1" dirty="0" smtClean="0">
                <a:solidFill>
                  <a:srgbClr val="0033CC"/>
                </a:solidFill>
                <a:latin typeface="Book Antiqua" pitchFamily="18" charset="0"/>
              </a:rPr>
              <a:t>И.Т.Федоренко – </a:t>
            </a:r>
            <a:r>
              <a:rPr lang="ru-RU" sz="4000" b="1" i="1" dirty="0" err="1" smtClean="0">
                <a:solidFill>
                  <a:srgbClr val="0033CC"/>
                </a:solidFill>
                <a:latin typeface="Book Antiqua" pitchFamily="18" charset="0"/>
              </a:rPr>
              <a:t>И.Г.Пыльченко</a:t>
            </a:r>
            <a:endParaRPr lang="ru-RU" sz="4000" b="1" i="1" dirty="0" smtClean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1506" name="Rectangle 2"/>
          <p:cNvSpPr>
            <a:spLocks noGrp="1"/>
          </p:cNvSpPr>
          <p:nvPr>
            <p:ph type="body" idx="4294967295"/>
          </p:nvPr>
        </p:nvSpPr>
        <p:spPr>
          <a:xfrm>
            <a:off x="428625" y="1928813"/>
            <a:ext cx="7358063" cy="3929079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Дыхательная гимнастика и подготовка голоса</a:t>
            </a:r>
          </a:p>
          <a:p>
            <a:pPr eaLnBrk="1" hangingPunct="1"/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Чтение блоков</a:t>
            </a:r>
          </a:p>
          <a:p>
            <a:pPr eaLnBrk="1" hangingPunct="1"/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Отработка дикции</a:t>
            </a:r>
          </a:p>
          <a:p>
            <a:pPr eaLnBrk="1" hangingPunct="1"/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Интонационная разминка</a:t>
            </a:r>
          </a:p>
          <a:p>
            <a:pPr eaLnBrk="1" hangingPunct="1"/>
            <a:r>
              <a:rPr lang="ru-RU" b="1" dirty="0" smtClean="0">
                <a:solidFill>
                  <a:schemeClr val="folHlink"/>
                </a:solidFill>
                <a:latin typeface="Book Antiqua" pitchFamily="18" charset="0"/>
              </a:rPr>
              <a:t>Развитие оперативной памяти</a:t>
            </a:r>
          </a:p>
        </p:txBody>
      </p:sp>
      <p:sp>
        <p:nvSpPr>
          <p:cNvPr id="8196" name="WordArt 3"/>
          <p:cNvSpPr>
            <a:spLocks noChangeArrowheads="1" noChangeShapeType="1" noTextEdit="1"/>
          </p:cNvSpPr>
          <p:nvPr/>
        </p:nvSpPr>
        <p:spPr bwMode="auto">
          <a:xfrm>
            <a:off x="1908175" y="765175"/>
            <a:ext cx="4537075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1508" name="Picture 4" descr="обучение чтению,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496"/>
            <a:ext cx="1905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D90FC-E85B-498D-A445-8E90600EFD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Дыхательная гимнастика</a:t>
            </a:r>
            <a:endParaRPr lang="ru-RU" b="1" i="1" dirty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Вдох носом, выдох через рот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Вдох, задержка дыхания, выдох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Задуй свечу: сделай вдох и разом выдохни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Обрызгай бельё: глубокий вдох и имитация разбрызгивания воды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Выдох со счётом: глубокий вдох, на выдохе громко считай, пока на кончится воздух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DB031-719A-45C8-8776-81EA04B7DAE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latin typeface="Book Antiqua" pitchFamily="18" charset="0"/>
              </a:rPr>
              <a:t>Чтение блоков</a:t>
            </a:r>
            <a:endParaRPr lang="ru-RU" b="1" i="1" dirty="0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1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8A118D"/>
                </a:solidFill>
                <a:latin typeface="Book Antiqua" pitchFamily="18" charset="0"/>
              </a:rPr>
              <a:t>Чтение наиболее трудных слов: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вверх   взмах    взнос    взмыл     вклад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монстр   перст    пёстр   пункт   склад   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гвалт  тракт   Днепр   Днестр    дрозд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хвост   Холмс  штамп    штурм 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DB031-719A-45C8-8776-81EA04B7DAE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541</TotalTime>
  <Words>451</Words>
  <Application>Microsoft Office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Литература 3</vt:lpstr>
      <vt:lpstr> Пути совершенствования техники чтения</vt:lpstr>
      <vt:lpstr>Цель:</vt:lpstr>
      <vt:lpstr>Задачи:</vt:lpstr>
      <vt:lpstr>Темп чтения</vt:lpstr>
      <vt:lpstr>Зависимость результатов успеваемости от темпа чтения</vt:lpstr>
      <vt:lpstr>Рекомендации В.Н. Зайцева</vt:lpstr>
      <vt:lpstr>Упражнения системы И.Т.Федоренко – И.Г.Пыльченко</vt:lpstr>
      <vt:lpstr>Дыхательная гимнастика</vt:lpstr>
      <vt:lpstr>Чтение блоков</vt:lpstr>
      <vt:lpstr>Отработка дикции</vt:lpstr>
      <vt:lpstr>Интонационная разминка</vt:lpstr>
      <vt:lpstr>Развитие оперативной памяти</vt:lpstr>
      <vt:lpstr>Презентация PowerPoint</vt:lpstr>
      <vt:lpstr>Домашняя библиотека</vt:lpstr>
      <vt:lpstr>Современный человек, человек будущего не может жить без книги. Чтение в его жизни - это важнейший способ восхождения, самосовершенствования, самообразования. Ш. А. Амонашвили</vt:lpstr>
      <vt:lpstr>Информация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«Технологии совершенствования навыков чтения»</dc:title>
  <dc:creator>XTreme</dc:creator>
  <dc:description>http://aida.ucoz.ru</dc:description>
  <cp:lastModifiedBy>dom</cp:lastModifiedBy>
  <cp:revision>49</cp:revision>
  <dcterms:created xsi:type="dcterms:W3CDTF">2010-01-20T18:14:08Z</dcterms:created>
  <dcterms:modified xsi:type="dcterms:W3CDTF">2018-12-19T17:18:11Z</dcterms:modified>
  <cp:category>шаблоны к Powerpoint</cp:category>
</cp:coreProperties>
</file>