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5" r:id="rId9"/>
    <p:sldId id="267" r:id="rId10"/>
    <p:sldId id="269" r:id="rId11"/>
    <p:sldId id="263" r:id="rId12"/>
    <p:sldId id="266" r:id="rId13"/>
    <p:sldId id="264"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27.10.2016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27.10.2016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27.10.2016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27.10.2016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32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27.10.2016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836712"/>
            <a:ext cx="7560840" cy="1107996"/>
          </a:xfrm>
          <a:prstGeom prst="rect">
            <a:avLst/>
          </a:prstGeom>
          <a:noFill/>
        </p:spPr>
        <p:txBody>
          <a:bodyPr wrap="square" rtlCol="0">
            <a:spAutoFit/>
          </a:bodyPr>
          <a:lstStyle/>
          <a:p>
            <a:r>
              <a:rPr lang="ru-RU" sz="6600" dirty="0" smtClean="0">
                <a:solidFill>
                  <a:srgbClr val="C00000"/>
                </a:solidFill>
                <a:latin typeface="Georgia" pitchFamily="18" charset="0"/>
              </a:rPr>
              <a:t>Директора школы</a:t>
            </a:r>
            <a:endParaRPr lang="ru-RU" sz="6600" dirty="0">
              <a:solidFill>
                <a:srgbClr val="C00000"/>
              </a:solidFill>
              <a:latin typeface="Georgia" pitchFamily="18" charset="0"/>
            </a:endParaRPr>
          </a:p>
        </p:txBody>
      </p:sp>
      <p:sp>
        <p:nvSpPr>
          <p:cNvPr id="5" name="TextBox 4"/>
          <p:cNvSpPr txBox="1"/>
          <p:nvPr/>
        </p:nvSpPr>
        <p:spPr>
          <a:xfrm>
            <a:off x="539552" y="5373216"/>
            <a:ext cx="7632848" cy="369332"/>
          </a:xfrm>
          <a:prstGeom prst="rect">
            <a:avLst/>
          </a:prstGeom>
          <a:noFill/>
        </p:spPr>
        <p:txBody>
          <a:bodyPr wrap="square" rtlCol="0">
            <a:spAutoFit/>
          </a:bodyPr>
          <a:lstStyle/>
          <a:p>
            <a:r>
              <a:rPr lang="ru-RU" dirty="0" smtClean="0">
                <a:latin typeface="Georgia" pitchFamily="18" charset="0"/>
              </a:rPr>
              <a:t>Материал для проведения классного часа</a:t>
            </a:r>
            <a:endParaRPr lang="ru-RU" dirty="0">
              <a:latin typeface="Georgia" pitchFamily="18" charset="0"/>
            </a:endParaRPr>
          </a:p>
        </p:txBody>
      </p:sp>
    </p:spTree>
    <p:extLst>
      <p:ext uri="{BB962C8B-B14F-4D97-AF65-F5344CB8AC3E}">
        <p14:creationId xmlns:p14="http://schemas.microsoft.com/office/powerpoint/2010/main" val="2385725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конференция 005"/>
          <p:cNvPicPr/>
          <p:nvPr/>
        </p:nvPicPr>
        <p:blipFill>
          <a:blip r:embed="rId2" cstate="print">
            <a:extLst>
              <a:ext uri="{28A0092B-C50C-407E-A947-70E740481C1C}">
                <a14:useLocalDpi xmlns:a14="http://schemas.microsoft.com/office/drawing/2010/main" val="0"/>
              </a:ext>
            </a:extLst>
          </a:blip>
          <a:srcRect l="7892" t="1471" r="5302" b="13235"/>
          <a:stretch>
            <a:fillRect/>
          </a:stretch>
        </p:blipFill>
        <p:spPr bwMode="auto">
          <a:xfrm>
            <a:off x="128263" y="140724"/>
            <a:ext cx="3003576" cy="4512412"/>
          </a:xfrm>
          <a:prstGeom prst="rect">
            <a:avLst/>
          </a:prstGeom>
          <a:noFill/>
          <a:ln w="9525">
            <a:solidFill>
              <a:srgbClr val="660033"/>
            </a:solidFill>
            <a:miter lim="800000"/>
            <a:headEnd/>
            <a:tailEnd/>
          </a:ln>
          <a:extLst/>
        </p:spPr>
      </p:pic>
      <p:sp>
        <p:nvSpPr>
          <p:cNvPr id="3" name="Прямоугольник 2"/>
          <p:cNvSpPr/>
          <p:nvPr/>
        </p:nvSpPr>
        <p:spPr>
          <a:xfrm>
            <a:off x="3131839" y="460206"/>
            <a:ext cx="5903669" cy="5632311"/>
          </a:xfrm>
          <a:prstGeom prst="rect">
            <a:avLst/>
          </a:prstGeom>
        </p:spPr>
        <p:txBody>
          <a:bodyPr wrap="square">
            <a:spAutoFit/>
          </a:bodyPr>
          <a:lstStyle/>
          <a:p>
            <a:r>
              <a:rPr lang="ru-RU" b="1" dirty="0">
                <a:latin typeface="Georgia" pitchFamily="18" charset="0"/>
              </a:rPr>
              <a:t>Казакова Зинаида Петровна </a:t>
            </a:r>
            <a:r>
              <a:rPr lang="ru-RU" dirty="0">
                <a:latin typeface="Georgia" pitchFamily="18" charset="0"/>
              </a:rPr>
              <a:t>директор Большеглушицкой восьмилетней школы с 29 января 1980 года до 1983 </a:t>
            </a:r>
            <a:r>
              <a:rPr lang="ru-RU" dirty="0" smtClean="0">
                <a:latin typeface="Georgia" pitchFamily="18" charset="0"/>
              </a:rPr>
              <a:t>года.</a:t>
            </a:r>
          </a:p>
          <a:p>
            <a:r>
              <a:rPr lang="ru-RU" dirty="0" smtClean="0">
                <a:latin typeface="Georgia" pitchFamily="18" charset="0"/>
              </a:rPr>
              <a:t>Казакова </a:t>
            </a:r>
            <a:r>
              <a:rPr lang="ru-RU" dirty="0">
                <a:latin typeface="Georgia" pitchFamily="18" charset="0"/>
              </a:rPr>
              <a:t>(Агеева) Зинаида Петровна родилась 7 августа 1935 года в селе </a:t>
            </a:r>
            <a:r>
              <a:rPr lang="ru-RU" dirty="0" err="1">
                <a:latin typeface="Georgia" pitchFamily="18" charset="0"/>
              </a:rPr>
              <a:t>Тремасово</a:t>
            </a:r>
            <a:r>
              <a:rPr lang="ru-RU" dirty="0">
                <a:latin typeface="Georgia" pitchFamily="18" charset="0"/>
              </a:rPr>
              <a:t> Красноярского района Куйбышевской области. </a:t>
            </a:r>
            <a:r>
              <a:rPr lang="ru-RU" dirty="0" smtClean="0">
                <a:latin typeface="Georgia" pitchFamily="18" charset="0"/>
              </a:rPr>
              <a:t> В </a:t>
            </a:r>
            <a:r>
              <a:rPr lang="ru-RU" dirty="0">
                <a:latin typeface="Georgia" pitchFamily="18" charset="0"/>
              </a:rPr>
              <a:t>1953 году </a:t>
            </a:r>
            <a:r>
              <a:rPr lang="ru-RU" dirty="0" smtClean="0">
                <a:latin typeface="Georgia" pitchFamily="18" charset="0"/>
              </a:rPr>
              <a:t>  поступила в педагогический институт, после окончания, которого работала </a:t>
            </a:r>
            <a:r>
              <a:rPr lang="ru-RU" dirty="0">
                <a:latin typeface="Georgia" pitchFamily="18" charset="0"/>
              </a:rPr>
              <a:t>в волжском районе, в селе Подъём - Михайловка, там вышла замуж, родила дочь Ирину. В 1972 году семья Казаковых переехала в Большую Глушицу. До 1978 года Зинаида Петровна  работала инспектором районного отдела образования и была бессменным председателем райкома профсоюза. Многие учителя благодарны ей за помощь в получении квартир и оздоровительных путёвок. С 1978 года Зинаида Петровна работала в восьмилетней школе сначала завучем, а потом директором школы до 1983 года. Все силы и свободное время она отдавала школе и детям. </a:t>
            </a:r>
          </a:p>
        </p:txBody>
      </p:sp>
    </p:spTree>
    <p:extLst>
      <p:ext uri="{BB962C8B-B14F-4D97-AF65-F5344CB8AC3E}">
        <p14:creationId xmlns:p14="http://schemas.microsoft.com/office/powerpoint/2010/main" val="2676990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718679"/>
            <a:ext cx="8712968" cy="2862322"/>
          </a:xfrm>
          <a:prstGeom prst="rect">
            <a:avLst/>
          </a:prstGeom>
        </p:spPr>
        <p:txBody>
          <a:bodyPr wrap="square">
            <a:spAutoFit/>
          </a:bodyPr>
          <a:lstStyle/>
          <a:p>
            <a:r>
              <a:rPr lang="ru-RU" b="1" dirty="0">
                <a:latin typeface="Georgia" pitchFamily="18" charset="0"/>
              </a:rPr>
              <a:t>Долгова Татьяна Викторовна </a:t>
            </a:r>
            <a:r>
              <a:rPr lang="ru-RU" dirty="0"/>
              <a:t>родилась в г. Балаково Саратовской области 7 января 1950 года. В детстве была заводилой организатором среди своих сверстников, мечтала быть педагогом ещё до школы. Педагог по призванию. Свою педагогическую деятельность начала в селе </a:t>
            </a:r>
            <a:r>
              <a:rPr lang="ru-RU" dirty="0" err="1"/>
              <a:t>Таш-Кустьяново</a:t>
            </a:r>
            <a:r>
              <a:rPr lang="ru-RU" dirty="0"/>
              <a:t>, постигая на практике премудрости работы с детьми. Будучи вожатой в Александровской школе получила высшее образование в Куйбышевском пединституте. После переезда в Большую Глушицу работала преподавателем русского языка и литературы, завучем, организатором, с 1983 по 1985 была директором школы.   На протяжении многих лет  возглавляла Дом Детского Творчества. Прекрасный организатор, чуткий наставник, к каждому она имеет индивидуальный подход, стремится помочь в решении всех проблем.</a:t>
            </a:r>
          </a:p>
        </p:txBody>
      </p:sp>
      <p:pic>
        <p:nvPicPr>
          <p:cNvPr id="3" name="Рисунок 2" descr="C:\Documents and Settings\Ирина\Рабочий стол\3 0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4853"/>
            <a:ext cx="5153025" cy="3607435"/>
          </a:xfrm>
          <a:prstGeom prst="rect">
            <a:avLst/>
          </a:prstGeom>
          <a:noFill/>
          <a:ln>
            <a:noFill/>
          </a:ln>
        </p:spPr>
      </p:pic>
    </p:spTree>
    <p:extLst>
      <p:ext uri="{BB962C8B-B14F-4D97-AF65-F5344CB8AC3E}">
        <p14:creationId xmlns:p14="http://schemas.microsoft.com/office/powerpoint/2010/main" val="15566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конференция 003"/>
          <p:cNvPicPr/>
          <p:nvPr/>
        </p:nvPicPr>
        <p:blipFill>
          <a:blip r:embed="rId2">
            <a:lum bright="12000" contrast="24000"/>
            <a:extLst>
              <a:ext uri="{28A0092B-C50C-407E-A947-70E740481C1C}">
                <a14:useLocalDpi xmlns:a14="http://schemas.microsoft.com/office/drawing/2010/main" val="0"/>
              </a:ext>
            </a:extLst>
          </a:blip>
          <a:srcRect l="17627" t="3999" r="6441" b="2744"/>
          <a:stretch>
            <a:fillRect/>
          </a:stretch>
        </p:blipFill>
        <p:spPr bwMode="auto">
          <a:xfrm>
            <a:off x="1043608" y="116632"/>
            <a:ext cx="3672407" cy="2664295"/>
          </a:xfrm>
          <a:prstGeom prst="rect">
            <a:avLst/>
          </a:prstGeom>
          <a:noFill/>
          <a:ln w="9525">
            <a:solidFill>
              <a:srgbClr val="660033"/>
            </a:solidFill>
            <a:miter lim="800000"/>
            <a:headEnd/>
            <a:tailEnd/>
          </a:ln>
          <a:extLst/>
        </p:spPr>
      </p:pic>
      <p:sp>
        <p:nvSpPr>
          <p:cNvPr id="3" name="Прямоугольник 2"/>
          <p:cNvSpPr/>
          <p:nvPr/>
        </p:nvSpPr>
        <p:spPr>
          <a:xfrm>
            <a:off x="142598" y="2780928"/>
            <a:ext cx="8677874" cy="3539430"/>
          </a:xfrm>
          <a:prstGeom prst="rect">
            <a:avLst/>
          </a:prstGeom>
        </p:spPr>
        <p:txBody>
          <a:bodyPr wrap="square">
            <a:spAutoFit/>
          </a:bodyPr>
          <a:lstStyle/>
          <a:p>
            <a:r>
              <a:rPr lang="ru-RU" sz="1600" dirty="0">
                <a:latin typeface="Georgia" pitchFamily="18" charset="0"/>
              </a:rPr>
              <a:t>В середине 80-х годов директором   школы стала </a:t>
            </a:r>
            <a:r>
              <a:rPr lang="ru-RU" sz="1600" b="1" dirty="0">
                <a:latin typeface="Georgia" pitchFamily="18" charset="0"/>
              </a:rPr>
              <a:t>Назарова Наталья Владимировна. </a:t>
            </a:r>
            <a:r>
              <a:rPr lang="ru-RU" sz="1600" dirty="0">
                <a:latin typeface="Georgia" pitchFamily="18" charset="0"/>
              </a:rPr>
              <a:t>Замечательный человек, прекрасный учитель, она сама училась в этой школе. </a:t>
            </a:r>
            <a:r>
              <a:rPr lang="ru-RU" sz="1600" dirty="0" smtClean="0">
                <a:latin typeface="Georgia" pitchFamily="18" charset="0"/>
              </a:rPr>
              <a:t>  </a:t>
            </a:r>
            <a:r>
              <a:rPr lang="ru-RU" sz="1600" dirty="0">
                <a:latin typeface="Georgia" pitchFamily="18" charset="0"/>
              </a:rPr>
              <a:t>После окончания школы в 1970 году поступила в куйбышевский педагогический институт на филологический факультет, после которого вернулась в родную школу учителем русского языка и литературы. В 1985 году становится директором школы. Благодаря её настойчивости школа стала средней общеобразовательной и в 1991 году выпустила своих питомцев. </a:t>
            </a:r>
            <a:r>
              <a:rPr lang="ru-RU" sz="1600" dirty="0" smtClean="0">
                <a:latin typeface="Georgia" pitchFamily="18" charset="0"/>
              </a:rPr>
              <a:t>  </a:t>
            </a:r>
            <a:r>
              <a:rPr lang="ru-RU" sz="1600" dirty="0">
                <a:latin typeface="Georgia" pitchFamily="18" charset="0"/>
              </a:rPr>
              <a:t>Она наделена редким даром разрешать проблемы без конфликтов, давая возможность человеку высказаться и , терпеливо выслушав его, всегда даст нужный совет. Школа зажила бурной жизнью, кипучей деятельностью под её руководством. Был проведён капитальный ремонт: перекрыли крышу, реставрировали фасад школы, сделали ограждение и загородили пришкольный участок, сделали тёплый туалет. Кабинеты, фойе, коридоры преобразились. За свой труд Наталья Владимировна  присвоено звание «Отличник народного просвещения». </a:t>
            </a:r>
          </a:p>
        </p:txBody>
      </p:sp>
    </p:spTree>
    <p:extLst>
      <p:ext uri="{BB962C8B-B14F-4D97-AF65-F5344CB8AC3E}">
        <p14:creationId xmlns:p14="http://schemas.microsoft.com/office/powerpoint/2010/main" val="384150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4008" y="404664"/>
            <a:ext cx="4211960" cy="4524315"/>
          </a:xfrm>
          <a:prstGeom prst="rect">
            <a:avLst/>
          </a:prstGeom>
        </p:spPr>
        <p:txBody>
          <a:bodyPr wrap="square">
            <a:spAutoFit/>
          </a:bodyPr>
          <a:lstStyle/>
          <a:p>
            <a:r>
              <a:rPr lang="ru-RU" b="1" dirty="0"/>
              <a:t>Волкова Наталья Александровна </a:t>
            </a:r>
            <a:r>
              <a:rPr lang="ru-RU" dirty="0"/>
              <a:t>– выпускница </a:t>
            </a:r>
            <a:r>
              <a:rPr lang="ru-RU" dirty="0" err="1"/>
              <a:t>большеглушицкой</a:t>
            </a:r>
            <a:r>
              <a:rPr lang="ru-RU" dirty="0"/>
              <a:t> средней школы, активный участник комсомольского движения в   районе, директор </a:t>
            </a:r>
            <a:r>
              <a:rPr lang="ru-RU" dirty="0" err="1"/>
              <a:t>большеглушицкой</a:t>
            </a:r>
            <a:r>
              <a:rPr lang="ru-RU" dirty="0"/>
              <a:t> средней школы №2 с 2002 по 2012 год. Она вывела школу на новый уровень развития. Школа активно  участвовала во всех конкурсах,  выиграла грант «Лучшие школы России». Наталья Александровна человек неугомонный, стремящийся постоянно вперёд, уважающий такие же качества в других людях.  Директор поддерживала  все позитивные начинания учителей и учащихся. </a:t>
            </a:r>
          </a:p>
        </p:txBody>
      </p:sp>
      <p:pic>
        <p:nvPicPr>
          <p:cNvPr id="3" name="Picture 4" descr="DSC05735"/>
          <p:cNvPicPr/>
          <p:nvPr/>
        </p:nvPicPr>
        <p:blipFill rotWithShape="1">
          <a:blip r:embed="rId2" cstate="print">
            <a:extLst>
              <a:ext uri="{28A0092B-C50C-407E-A947-70E740481C1C}">
                <a14:useLocalDpi xmlns:a14="http://schemas.microsoft.com/office/drawing/2010/main" val="0"/>
              </a:ext>
            </a:extLst>
          </a:blip>
          <a:srcRect t="5333" r="15666"/>
          <a:stretch/>
        </p:blipFill>
        <p:spPr bwMode="auto">
          <a:xfrm>
            <a:off x="179512" y="183081"/>
            <a:ext cx="4320480" cy="4445868"/>
          </a:xfrm>
          <a:prstGeom prst="rect">
            <a:avLst/>
          </a:prstGeom>
          <a:noFill/>
          <a:ln w="9525" cap="flat" cmpd="sng" algn="ctr">
            <a:solidFill>
              <a:srgbClr val="660033"/>
            </a:solidFill>
            <a:prstDash val="solid"/>
            <a:miter lim="800000"/>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702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4464496" cy="4896544"/>
          </a:xfrm>
          <a:prstGeom prst="rect">
            <a:avLst/>
          </a:prstGeom>
          <a:noFill/>
          <a:ln>
            <a:noFill/>
          </a:ln>
        </p:spPr>
      </p:pic>
      <p:sp>
        <p:nvSpPr>
          <p:cNvPr id="3" name="Прямоугольник 2"/>
          <p:cNvSpPr/>
          <p:nvPr/>
        </p:nvSpPr>
        <p:spPr>
          <a:xfrm>
            <a:off x="4211960" y="5301208"/>
            <a:ext cx="4572000" cy="1200329"/>
          </a:xfrm>
          <a:prstGeom prst="rect">
            <a:avLst/>
          </a:prstGeom>
        </p:spPr>
        <p:txBody>
          <a:bodyPr>
            <a:spAutoFit/>
          </a:bodyPr>
          <a:lstStyle/>
          <a:p>
            <a:r>
              <a:rPr lang="ru-RU" b="1" dirty="0">
                <a:latin typeface="Georgia" pitchFamily="18" charset="0"/>
              </a:rPr>
              <a:t>Фёдоров Евгений Юрьевич</a:t>
            </a:r>
          </a:p>
          <a:p>
            <a:r>
              <a:rPr lang="ru-RU" dirty="0">
                <a:latin typeface="Georgia" pitchFamily="18" charset="0"/>
              </a:rPr>
              <a:t> С октября 2012 года директор ГБОУ  СОШ №2 «ОЦ» с. Большая Глушица (педагогический стаж ― 19 лет). </a:t>
            </a:r>
          </a:p>
        </p:txBody>
      </p:sp>
    </p:spTree>
    <p:extLst>
      <p:ext uri="{BB962C8B-B14F-4D97-AF65-F5344CB8AC3E}">
        <p14:creationId xmlns:p14="http://schemas.microsoft.com/office/powerpoint/2010/main" val="375867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97346"/>
            <a:ext cx="8280920" cy="4788170"/>
          </a:xfrm>
          <a:prstGeom prst="rect">
            <a:avLst/>
          </a:prstGeom>
        </p:spPr>
        <p:txBody>
          <a:bodyPr wrap="square">
            <a:spAutoFit/>
          </a:bodyPr>
          <a:lstStyle/>
          <a:p>
            <a:pPr>
              <a:lnSpc>
                <a:spcPct val="115000"/>
              </a:lnSpc>
              <a:spcAft>
                <a:spcPts val="1000"/>
              </a:spcAft>
            </a:pPr>
            <a:endParaRPr lang="ru-RU" b="1" i="1" dirty="0" smtClean="0">
              <a:solidFill>
                <a:srgbClr val="C00000"/>
              </a:solidFill>
              <a:latin typeface="Georgia"/>
              <a:ea typeface="Calibri"/>
              <a:cs typeface="Times New Roman"/>
            </a:endParaRPr>
          </a:p>
          <a:p>
            <a:pPr>
              <a:lnSpc>
                <a:spcPct val="115000"/>
              </a:lnSpc>
              <a:spcAft>
                <a:spcPts val="1000"/>
              </a:spcAft>
            </a:pPr>
            <a:endParaRPr lang="ru-RU" b="1" i="1" dirty="0">
              <a:solidFill>
                <a:srgbClr val="C00000"/>
              </a:solidFill>
              <a:latin typeface="Georgia"/>
              <a:ea typeface="Calibri"/>
              <a:cs typeface="Times New Roman"/>
            </a:endParaRPr>
          </a:p>
          <a:p>
            <a:pPr>
              <a:lnSpc>
                <a:spcPct val="115000"/>
              </a:lnSpc>
              <a:spcAft>
                <a:spcPts val="1000"/>
              </a:spcAft>
            </a:pPr>
            <a:r>
              <a:rPr lang="ru-RU" b="1" i="1" dirty="0" smtClean="0">
                <a:solidFill>
                  <a:srgbClr val="C00000"/>
                </a:solidFill>
                <a:latin typeface="Georgia"/>
                <a:ea typeface="Calibri"/>
                <a:cs typeface="Times New Roman"/>
              </a:rPr>
              <a:t>Уходят </a:t>
            </a:r>
            <a:r>
              <a:rPr lang="ru-RU" b="1" i="1" dirty="0">
                <a:solidFill>
                  <a:srgbClr val="C00000"/>
                </a:solidFill>
                <a:latin typeface="Georgia"/>
                <a:ea typeface="Calibri"/>
                <a:cs typeface="Times New Roman"/>
              </a:rPr>
              <a:t>директора, на смену приходят другие, но преемственность остается, потому что вершится главное дело: учатся тысячи мальчишек и девчонок, считающих школу своим вторым домом. Директор школы.… Сейчас никого не удивишь высоким званием или громко звучащей должностью: главный – генеральный – президент – директор. Но среди этой разрушающей пенной волны встречаются люди, которые, приняв эстафету – факел из рук Ушинского и Макаренко творят большое и нужное дело. Директор вносит большой вклад в развитие школы, её благоустройство. От его характера, поведения, личности зависит многое. Он создает все условия для работы с максимальной отдачей.</a:t>
            </a:r>
            <a:endParaRPr lang="ru-RU" sz="1400" b="1" dirty="0">
              <a:solidFill>
                <a:srgbClr val="C00000"/>
              </a:solidFill>
              <a:ea typeface="Calibri"/>
              <a:cs typeface="Times New Roman"/>
            </a:endParaRPr>
          </a:p>
        </p:txBody>
      </p:sp>
    </p:spTree>
    <p:extLst>
      <p:ext uri="{BB962C8B-B14F-4D97-AF65-F5344CB8AC3E}">
        <p14:creationId xmlns:p14="http://schemas.microsoft.com/office/powerpoint/2010/main" val="760697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166842"/>
            <a:ext cx="5472608" cy="4524315"/>
          </a:xfrm>
          <a:prstGeom prst="rect">
            <a:avLst/>
          </a:prstGeom>
        </p:spPr>
        <p:txBody>
          <a:bodyPr wrap="square">
            <a:spAutoFit/>
          </a:bodyPr>
          <a:lstStyle/>
          <a:p>
            <a:r>
              <a:rPr lang="ru-RU" b="1" dirty="0">
                <a:latin typeface="Georgia" pitchFamily="18" charset="0"/>
              </a:rPr>
              <a:t>Серебряков А. Ф. 1951-1952</a:t>
            </a:r>
          </a:p>
          <a:p>
            <a:r>
              <a:rPr lang="ru-RU" b="1" dirty="0">
                <a:latin typeface="Georgia" pitchFamily="18" charset="0"/>
              </a:rPr>
              <a:t>Полынова А.Т. 1953 - 1954</a:t>
            </a:r>
          </a:p>
          <a:p>
            <a:r>
              <a:rPr lang="ru-RU" b="1" dirty="0">
                <a:latin typeface="Georgia" pitchFamily="18" charset="0"/>
              </a:rPr>
              <a:t>Белоусова Е.Ф. 1954-1958</a:t>
            </a:r>
          </a:p>
          <a:p>
            <a:r>
              <a:rPr lang="ru-RU" b="1" dirty="0" err="1">
                <a:latin typeface="Georgia" pitchFamily="18" charset="0"/>
              </a:rPr>
              <a:t>Резникова</a:t>
            </a:r>
            <a:r>
              <a:rPr lang="ru-RU" b="1" dirty="0">
                <a:latin typeface="Georgia" pitchFamily="18" charset="0"/>
              </a:rPr>
              <a:t> Е.Ф. 1958-1959</a:t>
            </a:r>
          </a:p>
          <a:p>
            <a:r>
              <a:rPr lang="ru-RU" b="1" dirty="0" err="1">
                <a:latin typeface="Georgia" pitchFamily="18" charset="0"/>
              </a:rPr>
              <a:t>Комогоров</a:t>
            </a:r>
            <a:r>
              <a:rPr lang="ru-RU" b="1" dirty="0">
                <a:latin typeface="Georgia" pitchFamily="18" charset="0"/>
              </a:rPr>
              <a:t> К. И.1960-1963</a:t>
            </a:r>
          </a:p>
          <a:p>
            <a:r>
              <a:rPr lang="ru-RU" b="1" dirty="0">
                <a:latin typeface="Georgia" pitchFamily="18" charset="0"/>
              </a:rPr>
              <a:t>Воробьёва И.Д. 1963 - 1964</a:t>
            </a:r>
          </a:p>
          <a:p>
            <a:r>
              <a:rPr lang="ru-RU" b="1" dirty="0">
                <a:latin typeface="Georgia" pitchFamily="18" charset="0"/>
              </a:rPr>
              <a:t>Романов П. В.1966-1974</a:t>
            </a:r>
          </a:p>
          <a:p>
            <a:r>
              <a:rPr lang="ru-RU" b="1" dirty="0">
                <a:latin typeface="Georgia" pitchFamily="18" charset="0"/>
              </a:rPr>
              <a:t>Кудинова Р.А.1974-1975</a:t>
            </a:r>
          </a:p>
          <a:p>
            <a:r>
              <a:rPr lang="ru-RU" b="1" dirty="0">
                <a:latin typeface="Georgia" pitchFamily="18" charset="0"/>
              </a:rPr>
              <a:t>Резников Ф.Ф. 1975-1977</a:t>
            </a:r>
          </a:p>
          <a:p>
            <a:r>
              <a:rPr lang="ru-RU" b="1" dirty="0" err="1">
                <a:latin typeface="Georgia" pitchFamily="18" charset="0"/>
              </a:rPr>
              <a:t>Семёнова</a:t>
            </a:r>
            <a:r>
              <a:rPr lang="ru-RU" b="1" dirty="0">
                <a:latin typeface="Georgia" pitchFamily="18" charset="0"/>
              </a:rPr>
              <a:t> А.Е. 1977-1980</a:t>
            </a:r>
          </a:p>
          <a:p>
            <a:r>
              <a:rPr lang="ru-RU" b="1" dirty="0">
                <a:latin typeface="Georgia" pitchFamily="18" charset="0"/>
              </a:rPr>
              <a:t>Казакова З.П. 1980-1983</a:t>
            </a:r>
          </a:p>
          <a:p>
            <a:r>
              <a:rPr lang="ru-RU" b="1" dirty="0">
                <a:latin typeface="Georgia" pitchFamily="18" charset="0"/>
              </a:rPr>
              <a:t>Долгова Т.В. 1983-1985</a:t>
            </a:r>
          </a:p>
          <a:p>
            <a:r>
              <a:rPr lang="ru-RU" b="1" dirty="0">
                <a:latin typeface="Georgia" pitchFamily="18" charset="0"/>
              </a:rPr>
              <a:t>Назарова Н.В. 1985-2000</a:t>
            </a:r>
          </a:p>
          <a:p>
            <a:r>
              <a:rPr lang="ru-RU" b="1" dirty="0">
                <a:latin typeface="Georgia" pitchFamily="18" charset="0"/>
              </a:rPr>
              <a:t>Дружинина И.М. 2000-2002</a:t>
            </a:r>
          </a:p>
          <a:p>
            <a:r>
              <a:rPr lang="ru-RU" b="1" dirty="0">
                <a:latin typeface="Georgia" pitchFamily="18" charset="0"/>
              </a:rPr>
              <a:t>Волкова Н.А. 2002-2012</a:t>
            </a:r>
          </a:p>
          <a:p>
            <a:r>
              <a:rPr lang="ru-RU" b="1" dirty="0">
                <a:latin typeface="Georgia" pitchFamily="18" charset="0"/>
              </a:rPr>
              <a:t>Фёдоров Е.Ю. 2012-настоящее время</a:t>
            </a:r>
          </a:p>
        </p:txBody>
      </p:sp>
      <p:sp>
        <p:nvSpPr>
          <p:cNvPr id="3" name="TextBox 2"/>
          <p:cNvSpPr txBox="1"/>
          <p:nvPr/>
        </p:nvSpPr>
        <p:spPr>
          <a:xfrm>
            <a:off x="323528" y="332656"/>
            <a:ext cx="8640960" cy="646331"/>
          </a:xfrm>
          <a:prstGeom prst="rect">
            <a:avLst/>
          </a:prstGeom>
          <a:noFill/>
        </p:spPr>
        <p:txBody>
          <a:bodyPr wrap="square" rtlCol="0">
            <a:spAutoFit/>
          </a:bodyPr>
          <a:lstStyle/>
          <a:p>
            <a:pPr algn="ctr"/>
            <a:r>
              <a:rPr lang="ru-RU" b="1" dirty="0" smtClean="0">
                <a:solidFill>
                  <a:srgbClr val="C00000"/>
                </a:solidFill>
                <a:latin typeface="Georgia" pitchFamily="18" charset="0"/>
              </a:rPr>
              <a:t>Директора </a:t>
            </a:r>
            <a:r>
              <a:rPr lang="ru-RU" b="1" dirty="0">
                <a:solidFill>
                  <a:srgbClr val="C00000"/>
                </a:solidFill>
                <a:latin typeface="Georgia" pitchFamily="18" charset="0"/>
              </a:rPr>
              <a:t>Б</a:t>
            </a:r>
            <a:r>
              <a:rPr lang="ru-RU" b="1" dirty="0" smtClean="0">
                <a:solidFill>
                  <a:srgbClr val="C00000"/>
                </a:solidFill>
                <a:latin typeface="Georgia" pitchFamily="18" charset="0"/>
              </a:rPr>
              <a:t>ольшеглушицкой семилетней – восьмилетней </a:t>
            </a:r>
            <a:r>
              <a:rPr lang="ru-RU" b="1" dirty="0" smtClean="0">
                <a:solidFill>
                  <a:srgbClr val="C00000"/>
                </a:solidFill>
                <a:latin typeface="Georgia" pitchFamily="18" charset="0"/>
              </a:rPr>
              <a:t>- средней  школы №2</a:t>
            </a:r>
            <a:endParaRPr lang="ru-RU" b="1" dirty="0">
              <a:solidFill>
                <a:srgbClr val="C00000"/>
              </a:solidFill>
              <a:latin typeface="Georgia" pitchFamily="18" charset="0"/>
            </a:endParaRPr>
          </a:p>
        </p:txBody>
      </p:sp>
    </p:spTree>
    <p:extLst>
      <p:ext uri="{BB962C8B-B14F-4D97-AF65-F5344CB8AC3E}">
        <p14:creationId xmlns:p14="http://schemas.microsoft.com/office/powerpoint/2010/main" val="3244955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7848872" cy="2959272"/>
          </a:xfrm>
          <a:prstGeom prst="rect">
            <a:avLst/>
          </a:prstGeom>
        </p:spPr>
        <p:txBody>
          <a:bodyPr wrap="square">
            <a:spAutoFit/>
          </a:bodyPr>
          <a:lstStyle/>
          <a:p>
            <a:pPr>
              <a:lnSpc>
                <a:spcPct val="115000"/>
              </a:lnSpc>
              <a:spcAft>
                <a:spcPts val="1000"/>
              </a:spcAft>
            </a:pPr>
            <a:r>
              <a:rPr lang="ru-RU" b="1" i="1" dirty="0">
                <a:latin typeface="Georgia"/>
                <a:ea typeface="Calibri"/>
                <a:cs typeface="Times New Roman"/>
              </a:rPr>
              <a:t>Серебряков Александр Федорович – учитель черчения, 24.06.21 года рождения, уроженец Большой Глушицы. Перед войной работал учителем школы, в 1941 году курсант второго пензенского артиллерийского училища. В самом начале войны был тяжело ранен и демобилизован. С 1942 года работал учителем, 1951-1952 г. - директор Большеглушицкой  семилетней   школы. Затем переехал в Куйбышев, где до пенсии работал учителем в школах  №94 и №68.</a:t>
            </a:r>
            <a:endParaRPr lang="ru-RU" sz="1400" b="1" i="1" dirty="0">
              <a:ea typeface="Calibri"/>
              <a:cs typeface="Times New Roman"/>
            </a:endParaRPr>
          </a:p>
        </p:txBody>
      </p:sp>
    </p:spTree>
    <p:extLst>
      <p:ext uri="{BB962C8B-B14F-4D97-AF65-F5344CB8AC3E}">
        <p14:creationId xmlns:p14="http://schemas.microsoft.com/office/powerpoint/2010/main" val="1884757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Ирина\Рабочий стол\архив рыгаловы\Копия 2 00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96752"/>
            <a:ext cx="4896544" cy="3672408"/>
          </a:xfrm>
          <a:prstGeom prst="rect">
            <a:avLst/>
          </a:prstGeom>
          <a:noFill/>
          <a:ln>
            <a:noFill/>
          </a:ln>
        </p:spPr>
      </p:pic>
      <p:sp>
        <p:nvSpPr>
          <p:cNvPr id="3" name="Прямоугольник 2"/>
          <p:cNvSpPr/>
          <p:nvPr/>
        </p:nvSpPr>
        <p:spPr>
          <a:xfrm>
            <a:off x="467544" y="5229200"/>
            <a:ext cx="4968552" cy="923330"/>
          </a:xfrm>
          <a:prstGeom prst="rect">
            <a:avLst/>
          </a:prstGeom>
        </p:spPr>
        <p:txBody>
          <a:bodyPr wrap="square">
            <a:spAutoFit/>
          </a:bodyPr>
          <a:lstStyle/>
          <a:p>
            <a:pPr algn="ctr"/>
            <a:r>
              <a:rPr lang="ru-RU" dirty="0" err="1"/>
              <a:t>Резникова</a:t>
            </a:r>
            <a:r>
              <a:rPr lang="ru-RU" dirty="0"/>
              <a:t> </a:t>
            </a:r>
            <a:r>
              <a:rPr lang="ru-RU" dirty="0" smtClean="0"/>
              <a:t>Екатерина Фёдоровна  </a:t>
            </a:r>
            <a:r>
              <a:rPr lang="ru-RU" dirty="0"/>
              <a:t>с коллегами по работе </a:t>
            </a:r>
            <a:endParaRPr lang="ru-RU" dirty="0" smtClean="0"/>
          </a:p>
          <a:p>
            <a:pPr algn="ctr"/>
            <a:r>
              <a:rPr lang="ru-RU" dirty="0" smtClean="0"/>
              <a:t>1 </a:t>
            </a:r>
            <a:r>
              <a:rPr lang="ru-RU" dirty="0"/>
              <a:t>сентября 1973 год</a:t>
            </a:r>
          </a:p>
        </p:txBody>
      </p:sp>
      <p:sp>
        <p:nvSpPr>
          <p:cNvPr id="4" name="Прямоугольник 3"/>
          <p:cNvSpPr/>
          <p:nvPr/>
        </p:nvSpPr>
        <p:spPr>
          <a:xfrm>
            <a:off x="5508104" y="260648"/>
            <a:ext cx="3222104" cy="6463308"/>
          </a:xfrm>
          <a:prstGeom prst="rect">
            <a:avLst/>
          </a:prstGeom>
        </p:spPr>
        <p:txBody>
          <a:bodyPr wrap="square">
            <a:spAutoFit/>
          </a:bodyPr>
          <a:lstStyle/>
          <a:p>
            <a:pPr algn="ctr">
              <a:lnSpc>
                <a:spcPct val="115000"/>
              </a:lnSpc>
              <a:spcAft>
                <a:spcPts val="0"/>
              </a:spcAft>
            </a:pPr>
            <a:r>
              <a:rPr lang="ru-RU" b="1" dirty="0">
                <a:latin typeface="Georgia"/>
                <a:ea typeface="Calibri"/>
                <a:cs typeface="Times New Roman"/>
              </a:rPr>
              <a:t>Из трудовой биографии </a:t>
            </a:r>
            <a:r>
              <a:rPr lang="ru-RU" b="1" dirty="0" err="1">
                <a:latin typeface="Georgia"/>
                <a:ea typeface="Calibri"/>
                <a:cs typeface="Times New Roman"/>
              </a:rPr>
              <a:t>Резниковой</a:t>
            </a:r>
            <a:r>
              <a:rPr lang="ru-RU" b="1" dirty="0">
                <a:latin typeface="Georgia"/>
                <a:ea typeface="Calibri"/>
                <a:cs typeface="Times New Roman"/>
              </a:rPr>
              <a:t> (Белоусовой) Екатерины Фёдоровны</a:t>
            </a:r>
            <a:endParaRPr lang="ru-RU" sz="1400" dirty="0">
              <a:ea typeface="Calibri"/>
              <a:cs typeface="Times New Roman"/>
            </a:endParaRPr>
          </a:p>
          <a:p>
            <a:pPr>
              <a:lnSpc>
                <a:spcPct val="115000"/>
              </a:lnSpc>
              <a:spcAft>
                <a:spcPts val="0"/>
              </a:spcAft>
            </a:pPr>
            <a:r>
              <a:rPr lang="ru-RU" dirty="0">
                <a:latin typeface="Georgia"/>
                <a:ea typeface="Calibri"/>
                <a:cs typeface="Times New Roman"/>
              </a:rPr>
              <a:t> </a:t>
            </a:r>
            <a:endParaRPr lang="ru-RU" sz="1400" dirty="0">
              <a:ea typeface="Calibri"/>
              <a:cs typeface="Times New Roman"/>
            </a:endParaRPr>
          </a:p>
          <a:p>
            <a:pPr>
              <a:lnSpc>
                <a:spcPct val="115000"/>
              </a:lnSpc>
              <a:spcAft>
                <a:spcPts val="0"/>
              </a:spcAft>
            </a:pPr>
            <a:r>
              <a:rPr lang="ru-RU" dirty="0">
                <a:latin typeface="Georgia"/>
                <a:ea typeface="Calibri"/>
                <a:cs typeface="Times New Roman"/>
              </a:rPr>
              <a:t>Начало педагогической деятельности 1949 год.</a:t>
            </a:r>
            <a:endParaRPr lang="ru-RU" sz="1400" dirty="0">
              <a:ea typeface="Calibri"/>
              <a:cs typeface="Times New Roman"/>
            </a:endParaRPr>
          </a:p>
          <a:p>
            <a:pPr>
              <a:lnSpc>
                <a:spcPct val="115000"/>
              </a:lnSpc>
              <a:spcAft>
                <a:spcPts val="0"/>
              </a:spcAft>
            </a:pPr>
            <a:r>
              <a:rPr lang="ru-RU" dirty="0">
                <a:latin typeface="Georgia"/>
                <a:ea typeface="Calibri"/>
                <a:cs typeface="Times New Roman"/>
              </a:rPr>
              <a:t>1950 год- завуч Александровской семилетней школы.</a:t>
            </a:r>
            <a:endParaRPr lang="ru-RU" sz="1400" dirty="0">
              <a:ea typeface="Calibri"/>
              <a:cs typeface="Times New Roman"/>
            </a:endParaRPr>
          </a:p>
          <a:p>
            <a:pPr>
              <a:lnSpc>
                <a:spcPct val="115000"/>
              </a:lnSpc>
              <a:spcAft>
                <a:spcPts val="0"/>
              </a:spcAft>
            </a:pPr>
            <a:r>
              <a:rPr lang="ru-RU" dirty="0">
                <a:latin typeface="Georgia"/>
                <a:ea typeface="Calibri"/>
                <a:cs typeface="Times New Roman"/>
              </a:rPr>
              <a:t>1951 – директор Новопавловской семилетней школы</a:t>
            </a:r>
            <a:endParaRPr lang="ru-RU" sz="1400" dirty="0">
              <a:ea typeface="Calibri"/>
              <a:cs typeface="Times New Roman"/>
            </a:endParaRPr>
          </a:p>
          <a:p>
            <a:pPr>
              <a:lnSpc>
                <a:spcPct val="115000"/>
              </a:lnSpc>
              <a:spcAft>
                <a:spcPts val="0"/>
              </a:spcAft>
            </a:pPr>
            <a:r>
              <a:rPr lang="ru-RU" dirty="0">
                <a:latin typeface="Georgia"/>
                <a:ea typeface="Calibri"/>
                <a:cs typeface="Times New Roman"/>
              </a:rPr>
              <a:t>1954-1959 – директор Большеглушицкой семилетней школы.</a:t>
            </a:r>
            <a:endParaRPr lang="ru-RU" sz="1400" dirty="0">
              <a:ea typeface="Calibri"/>
              <a:cs typeface="Times New Roman"/>
            </a:endParaRPr>
          </a:p>
          <a:p>
            <a:pPr>
              <a:lnSpc>
                <a:spcPct val="115000"/>
              </a:lnSpc>
              <a:spcAft>
                <a:spcPts val="0"/>
              </a:spcAft>
            </a:pPr>
            <a:r>
              <a:rPr lang="ru-RU" dirty="0">
                <a:latin typeface="Georgia"/>
                <a:ea typeface="Calibri"/>
                <a:cs typeface="Times New Roman"/>
              </a:rPr>
              <a:t>1964 – 1988 – учитель географии и биологии Большеглушицкой средней школы</a:t>
            </a:r>
            <a:endParaRPr lang="ru-RU" sz="1400" dirty="0">
              <a:ea typeface="Calibri"/>
              <a:cs typeface="Times New Roman"/>
            </a:endParaRPr>
          </a:p>
        </p:txBody>
      </p:sp>
    </p:spTree>
    <p:extLst>
      <p:ext uri="{BB962C8B-B14F-4D97-AF65-F5344CB8AC3E}">
        <p14:creationId xmlns:p14="http://schemas.microsoft.com/office/powerpoint/2010/main" val="3301621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виртуальный музей\видеоэкскурсии\продолжатели ушинского и макаренко\12.png"/>
          <p:cNvPicPr>
            <a:picLocks noChangeAspect="1" noChangeArrowheads="1"/>
          </p:cNvPicPr>
          <p:nvPr/>
        </p:nvPicPr>
        <p:blipFill rotWithShape="1">
          <a:blip r:embed="rId2">
            <a:extLst>
              <a:ext uri="{28A0092B-C50C-407E-A947-70E740481C1C}">
                <a14:useLocalDpi xmlns:a14="http://schemas.microsoft.com/office/drawing/2010/main" val="0"/>
              </a:ext>
            </a:extLst>
          </a:blip>
          <a:srcRect l="5867" t="3023" r="8010" b="4616"/>
          <a:stretch/>
        </p:blipFill>
        <p:spPr bwMode="auto">
          <a:xfrm>
            <a:off x="424206" y="367645"/>
            <a:ext cx="3931770" cy="598537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519875" y="1667009"/>
            <a:ext cx="4572000" cy="1200329"/>
          </a:xfrm>
          <a:prstGeom prst="rect">
            <a:avLst/>
          </a:prstGeom>
        </p:spPr>
        <p:txBody>
          <a:bodyPr>
            <a:spAutoFit/>
          </a:bodyPr>
          <a:lstStyle/>
          <a:p>
            <a:r>
              <a:rPr lang="ru-RU" dirty="0">
                <a:latin typeface="Georgia" pitchFamily="18" charset="0"/>
              </a:rPr>
              <a:t>В августе1966г. был переведен на должность директора Б. </a:t>
            </a:r>
            <a:r>
              <a:rPr lang="ru-RU" dirty="0" err="1">
                <a:latin typeface="Georgia" pitchFamily="18" charset="0"/>
              </a:rPr>
              <a:t>Глушицкой</a:t>
            </a:r>
            <a:r>
              <a:rPr lang="ru-RU" dirty="0">
                <a:latin typeface="Georgia" pitchFamily="18" charset="0"/>
              </a:rPr>
              <a:t> восьмилетней школы, где проработал до 1974 года.</a:t>
            </a:r>
          </a:p>
        </p:txBody>
      </p:sp>
      <p:sp>
        <p:nvSpPr>
          <p:cNvPr id="3" name="Прямоугольник 2"/>
          <p:cNvSpPr/>
          <p:nvPr/>
        </p:nvSpPr>
        <p:spPr>
          <a:xfrm>
            <a:off x="5076056" y="908720"/>
            <a:ext cx="3550972" cy="369332"/>
          </a:xfrm>
          <a:prstGeom prst="rect">
            <a:avLst/>
          </a:prstGeom>
        </p:spPr>
        <p:txBody>
          <a:bodyPr wrap="none">
            <a:spAutoFit/>
          </a:bodyPr>
          <a:lstStyle/>
          <a:p>
            <a:r>
              <a:rPr lang="ru-RU" b="1" dirty="0">
                <a:latin typeface="Georgia" pitchFamily="18" charset="0"/>
              </a:rPr>
              <a:t>Романов Пётр Васильевич </a:t>
            </a:r>
          </a:p>
        </p:txBody>
      </p:sp>
    </p:spTree>
    <p:extLst>
      <p:ext uri="{BB962C8B-B14F-4D97-AF65-F5344CB8AC3E}">
        <p14:creationId xmlns:p14="http://schemas.microsoft.com/office/powerpoint/2010/main" val="353217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виртуальный музей\видеоэкскурсии\продолжатели ушинского и макаренко\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8124856" cy="424847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4" y="4976485"/>
            <a:ext cx="8327581" cy="1477328"/>
          </a:xfrm>
          <a:prstGeom prst="rect">
            <a:avLst/>
          </a:prstGeom>
        </p:spPr>
        <p:txBody>
          <a:bodyPr wrap="square">
            <a:spAutoFit/>
          </a:bodyPr>
          <a:lstStyle/>
          <a:p>
            <a:r>
              <a:rPr lang="ru-RU" b="1" dirty="0">
                <a:latin typeface="Georgia" pitchFamily="18" charset="0"/>
              </a:rPr>
              <a:t>В 1974 году была назначена директором Большеглушицкой восьмилетней школы Кудинова Раиса Андреевна. Общий педагогический стаж 43 года. Это годы плодотворной работы по воспитанию и обучению подрастающего поколения, отданных жизненных сил и энергии, которые были потрачены не зря. </a:t>
            </a:r>
          </a:p>
        </p:txBody>
      </p:sp>
    </p:spTree>
    <p:extLst>
      <p:ext uri="{BB962C8B-B14F-4D97-AF65-F5344CB8AC3E}">
        <p14:creationId xmlns:p14="http://schemas.microsoft.com/office/powerpoint/2010/main" val="3288414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Ирина\Рабочий стол\Копия 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3384376" cy="5184576"/>
          </a:xfrm>
          <a:prstGeom prst="rect">
            <a:avLst/>
          </a:prstGeom>
          <a:noFill/>
          <a:ln>
            <a:noFill/>
          </a:ln>
        </p:spPr>
      </p:pic>
      <p:sp>
        <p:nvSpPr>
          <p:cNvPr id="3" name="Прямоугольник 2"/>
          <p:cNvSpPr/>
          <p:nvPr/>
        </p:nvSpPr>
        <p:spPr>
          <a:xfrm>
            <a:off x="4067944" y="404664"/>
            <a:ext cx="4572000" cy="5632311"/>
          </a:xfrm>
          <a:prstGeom prst="rect">
            <a:avLst/>
          </a:prstGeom>
        </p:spPr>
        <p:txBody>
          <a:bodyPr>
            <a:spAutoFit/>
          </a:bodyPr>
          <a:lstStyle/>
          <a:p>
            <a:r>
              <a:rPr lang="ru-RU" b="1" dirty="0">
                <a:latin typeface="Georgia" pitchFamily="18" charset="0"/>
              </a:rPr>
              <a:t>Резников Фёдор Фёдорович </a:t>
            </a:r>
            <a:r>
              <a:rPr lang="ru-RU" dirty="0">
                <a:latin typeface="Georgia" pitchFamily="18" charset="0"/>
              </a:rPr>
              <a:t>родился 1 ноября 1927 года в селе Ново-Павловка </a:t>
            </a:r>
            <a:r>
              <a:rPr lang="ru-RU" dirty="0" err="1">
                <a:latin typeface="Georgia" pitchFamily="18" charset="0"/>
              </a:rPr>
              <a:t>Большеглушицкого</a:t>
            </a:r>
            <a:r>
              <a:rPr lang="ru-RU" dirty="0">
                <a:latin typeface="Georgia" pitchFamily="18" charset="0"/>
              </a:rPr>
              <a:t> района Куйбышевской области. </a:t>
            </a:r>
            <a:r>
              <a:rPr lang="ru-RU" dirty="0" smtClean="0">
                <a:latin typeface="Georgia" pitchFamily="18" charset="0"/>
              </a:rPr>
              <a:t> С </a:t>
            </a:r>
            <a:r>
              <a:rPr lang="ru-RU" dirty="0">
                <a:latin typeface="Georgia" pitchFamily="18" charset="0"/>
              </a:rPr>
              <a:t>1960 года работал учителем черчения и рисования в Б</a:t>
            </a:r>
            <a:r>
              <a:rPr lang="ru-RU" dirty="0" smtClean="0">
                <a:latin typeface="Georgia" pitchFamily="18" charset="0"/>
              </a:rPr>
              <a:t>ольшеглушицкой </a:t>
            </a:r>
            <a:r>
              <a:rPr lang="ru-RU" dirty="0">
                <a:latin typeface="Georgia" pitchFamily="18" charset="0"/>
              </a:rPr>
              <a:t>средней школе.  Тогда же поступает на искусствоведческое отделение института имени Репина при Академии художеств СССР в Ленинграде. Проучившись два года, переводится в московский государственный заочный педагогический институт, который закончил в 1966 году. В 1975 году назначен директором Б</a:t>
            </a:r>
            <a:r>
              <a:rPr lang="ru-RU" dirty="0" smtClean="0">
                <a:latin typeface="Georgia" pitchFamily="18" charset="0"/>
              </a:rPr>
              <a:t>ольшеглушицкой </a:t>
            </a:r>
            <a:r>
              <a:rPr lang="ru-RU" dirty="0">
                <a:latin typeface="Georgia" pitchFamily="18" charset="0"/>
              </a:rPr>
              <a:t>восьмилетней школы.  </a:t>
            </a:r>
            <a:r>
              <a:rPr lang="ru-RU" dirty="0" smtClean="0">
                <a:latin typeface="Georgia" pitchFamily="18" charset="0"/>
              </a:rPr>
              <a:t> </a:t>
            </a:r>
            <a:r>
              <a:rPr lang="ru-RU" dirty="0">
                <a:latin typeface="Georgia" pitchFamily="18" charset="0"/>
              </a:rPr>
              <a:t>Р</a:t>
            </a:r>
            <a:r>
              <a:rPr lang="ru-RU" dirty="0" smtClean="0">
                <a:latin typeface="Georgia" pitchFamily="18" charset="0"/>
              </a:rPr>
              <a:t>аботал </a:t>
            </a:r>
            <a:r>
              <a:rPr lang="ru-RU" dirty="0">
                <a:latin typeface="Georgia" pitchFamily="18" charset="0"/>
              </a:rPr>
              <a:t>два года. Награждён нагрудными знаками «Отличник народного просвещения», «Отличник просвещения СССР». </a:t>
            </a:r>
          </a:p>
        </p:txBody>
      </p:sp>
    </p:spTree>
    <p:extLst>
      <p:ext uri="{BB962C8B-B14F-4D97-AF65-F5344CB8AC3E}">
        <p14:creationId xmlns:p14="http://schemas.microsoft.com/office/powerpoint/2010/main" val="593822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виртуальный музей\видеоэкскурсии\продолжатели ушинского и макаренко\24.png"/>
          <p:cNvPicPr>
            <a:picLocks noChangeAspect="1" noChangeArrowheads="1"/>
          </p:cNvPicPr>
          <p:nvPr/>
        </p:nvPicPr>
        <p:blipFill rotWithShape="1">
          <a:blip r:embed="rId2">
            <a:extLst>
              <a:ext uri="{28A0092B-C50C-407E-A947-70E740481C1C}">
                <a14:useLocalDpi xmlns:a14="http://schemas.microsoft.com/office/drawing/2010/main" val="0"/>
              </a:ext>
            </a:extLst>
          </a:blip>
          <a:srcRect l="6592" r="5511" b="4092"/>
          <a:stretch/>
        </p:blipFill>
        <p:spPr bwMode="auto">
          <a:xfrm>
            <a:off x="735291" y="476672"/>
            <a:ext cx="1649690" cy="220996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771800" y="260648"/>
            <a:ext cx="6264696" cy="6463308"/>
          </a:xfrm>
          <a:prstGeom prst="rect">
            <a:avLst/>
          </a:prstGeom>
        </p:spPr>
        <p:txBody>
          <a:bodyPr wrap="square">
            <a:spAutoFit/>
          </a:bodyPr>
          <a:lstStyle/>
          <a:p>
            <a:r>
              <a:rPr lang="ru-RU" b="1" dirty="0" err="1"/>
              <a:t>Семёнова</a:t>
            </a:r>
            <a:r>
              <a:rPr lang="ru-RU" b="1" dirty="0"/>
              <a:t> Антонина Ефимовна – директор Большеглушицкой восьмилетней школы с 1977 по 1980 </a:t>
            </a:r>
            <a:r>
              <a:rPr lang="ru-RU" b="1" dirty="0" smtClean="0"/>
              <a:t>год.</a:t>
            </a:r>
          </a:p>
          <a:p>
            <a:pPr algn="ctr"/>
            <a:r>
              <a:rPr lang="ru-RU" b="1" dirty="0" smtClean="0"/>
              <a:t>Из воспоминаний директора школы</a:t>
            </a:r>
          </a:p>
          <a:p>
            <a:r>
              <a:rPr lang="ru-RU" i="1" dirty="0"/>
              <a:t>Здание восьмилетней  школы было старое, деревянное. Оно находилось на улице Гагарина, недалеко от милиции. Занятия в этой школе проходили в три смены: 1 смена – 5-8 классы, 2 смена – 1-4 классы, 3 смена – вечерняя школа. В школе ежедневно по графику проходили «родительские рейды» (по вечерам). В рейдах принимали участие учителя, родители, директор школы. В летний период каждый год школа выделяла деньги для бесплатной поездки по городам России. Лучшие ученики вместе с родителями и учителями побывали в Москве, Ленинграде, Бресте, Хатыни, Ульяновске. А самым лучшим учащимся выдавали путёвки на Чёрное море в Артек. В 1978 году в связи с переездом средней школы, восьмилетняя школа перешла в новое здание, где находится и поныне.   Учащихся было так много, что классы оказались переполненными. В старших классах было по 42-43 человека. За столами и партами сидели по 3 человека. В летнее время учащиеся вместе с учителями работали на полях колхоза «Россия» (выращивали свеклу), а в учебные дни работали на фермах этого колхоза </a:t>
            </a:r>
            <a:r>
              <a:rPr lang="ru-RU" i="1" dirty="0" smtClean="0"/>
              <a:t>.</a:t>
            </a:r>
            <a:endParaRPr lang="ru-RU" i="1" dirty="0"/>
          </a:p>
        </p:txBody>
      </p:sp>
    </p:spTree>
    <p:extLst>
      <p:ext uri="{BB962C8B-B14F-4D97-AF65-F5344CB8AC3E}">
        <p14:creationId xmlns:p14="http://schemas.microsoft.com/office/powerpoint/2010/main" val="209541372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1159</Words>
  <Application>Microsoft Office PowerPoint</Application>
  <PresentationFormat>Экран (4:3)</PresentationFormat>
  <Paragraphs>46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admin</cp:lastModifiedBy>
  <cp:revision>9</cp:revision>
  <dcterms:modified xsi:type="dcterms:W3CDTF">2016-10-27T16:41:07Z</dcterms:modified>
</cp:coreProperties>
</file>